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notesSlides/notesSlide15.xml" ContentType="application/vnd.openxmlformats-officedocument.presentationml.notesSlide+xml"/>
  <Override PartName="/ppt/ink/ink3.xml" ContentType="application/inkml+xml"/>
  <Override PartName="/ppt/ink/ink4.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notesMasterIdLst>
    <p:notesMasterId r:id="rId55"/>
  </p:notesMasterIdLst>
  <p:sldIdLst>
    <p:sldId id="256" r:id="rId2"/>
    <p:sldId id="259"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31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D6"/>
    <a:srgbClr val="4FF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4660"/>
  </p:normalViewPr>
  <p:slideViewPr>
    <p:cSldViewPr snapToGrid="0">
      <p:cViewPr varScale="1">
        <p:scale>
          <a:sx n="73" d="100"/>
          <a:sy n="73" d="100"/>
        </p:scale>
        <p:origin x="28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BE" dirty="0" err="1" smtClean="0"/>
              <a:t>Average</a:t>
            </a:r>
            <a:r>
              <a:rPr lang="nl-BE" baseline="0" dirty="0" smtClean="0"/>
              <a:t> </a:t>
            </a:r>
            <a:r>
              <a:rPr lang="nl-BE" baseline="0" dirty="0" err="1" smtClean="0"/>
              <a:t>price</a:t>
            </a:r>
            <a:r>
              <a:rPr lang="nl-BE" baseline="0" dirty="0" smtClean="0"/>
              <a:t> </a:t>
            </a:r>
            <a:r>
              <a:rPr lang="nl-BE" dirty="0" smtClean="0"/>
              <a:t> </a:t>
            </a:r>
            <a:r>
              <a:rPr lang="nl-BE" dirty="0"/>
              <a:t>(euro/ha) in </a:t>
            </a:r>
            <a:r>
              <a:rPr lang="nl-BE" dirty="0" smtClean="0"/>
              <a:t> RVK-</a:t>
            </a:r>
            <a:r>
              <a:rPr lang="nl-BE" dirty="0" err="1" smtClean="0"/>
              <a:t>projects</a:t>
            </a:r>
            <a:r>
              <a:rPr lang="nl-BE" baseline="0" dirty="0" smtClean="0"/>
              <a:t> </a:t>
            </a:r>
            <a:r>
              <a:rPr lang="nl-BE" dirty="0" smtClean="0"/>
              <a:t> of</a:t>
            </a:r>
            <a:r>
              <a:rPr lang="nl-BE" baseline="0" dirty="0" smtClean="0"/>
              <a:t> </a:t>
            </a:r>
            <a:r>
              <a:rPr lang="nl-BE" baseline="0" dirty="0" err="1" smtClean="0"/>
              <a:t>th</a:t>
            </a:r>
            <a:r>
              <a:rPr lang="nl-BE" dirty="0" err="1" smtClean="0"/>
              <a:t>e</a:t>
            </a:r>
            <a:r>
              <a:rPr lang="nl-BE" dirty="0" smtClean="0"/>
              <a:t> </a:t>
            </a:r>
            <a:r>
              <a:rPr lang="nl-BE" dirty="0"/>
              <a:t>VLM</a:t>
            </a:r>
          </a:p>
        </c:rich>
      </c:tx>
      <c:layout>
        <c:manualLayout>
          <c:xMode val="edge"/>
          <c:yMode val="edge"/>
          <c:x val="0.16083028909247246"/>
          <c:y val="0.7931035052445675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manualLayout>
          <c:layoutTarget val="inner"/>
          <c:xMode val="edge"/>
          <c:yMode val="edge"/>
          <c:x val="0.18020738270563488"/>
          <c:y val="2.6291399371874448E-2"/>
          <c:w val="0.77837763053997022"/>
          <c:h val="0.68398061249691278"/>
        </c:manualLayout>
      </c:layout>
      <c:scatterChart>
        <c:scatterStyle val="lineMarker"/>
        <c:varyColors val="0"/>
        <c:ser>
          <c:idx val="0"/>
          <c:order val="0"/>
          <c:tx>
            <c:strRef>
              <c:f>Blad1!$G$3</c:f>
              <c:strCache>
                <c:ptCount val="1"/>
                <c:pt idx="0">
                  <c:v>gemiddelde prijs (euro/ha)</c:v>
                </c:pt>
              </c:strCache>
            </c:strRef>
          </c:tx>
          <c:spPr>
            <a:ln w="19050" cap="rnd">
              <a:solidFill>
                <a:schemeClr val="accent1"/>
              </a:solidFill>
              <a:round/>
            </a:ln>
            <a:effectLst/>
          </c:spPr>
          <c:marker>
            <c:symbol val="none"/>
          </c:marker>
          <c:xVal>
            <c:numRef>
              <c:f>Blad1!$D$4:$D$17</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xVal>
          <c:yVal>
            <c:numRef>
              <c:f>Blad1!$G$4:$G$17</c:f>
              <c:numCache>
                <c:formatCode>General</c:formatCode>
                <c:ptCount val="14"/>
                <c:pt idx="0">
                  <c:v>16165.298368231252</c:v>
                </c:pt>
                <c:pt idx="1">
                  <c:v>25316.798478835943</c:v>
                </c:pt>
                <c:pt idx="2">
                  <c:v>16313.987300737725</c:v>
                </c:pt>
                <c:pt idx="3">
                  <c:v>19381.564131114032</c:v>
                </c:pt>
                <c:pt idx="4">
                  <c:v>19256.51148152355</c:v>
                </c:pt>
                <c:pt idx="5">
                  <c:v>22952.031420254028</c:v>
                </c:pt>
                <c:pt idx="6">
                  <c:v>19238.548964085323</c:v>
                </c:pt>
                <c:pt idx="7">
                  <c:v>29204.22674497047</c:v>
                </c:pt>
                <c:pt idx="8">
                  <c:v>26387.835577689391</c:v>
                </c:pt>
                <c:pt idx="9">
                  <c:v>20887.95805474493</c:v>
                </c:pt>
                <c:pt idx="10">
                  <c:v>45663.057122901737</c:v>
                </c:pt>
                <c:pt idx="11">
                  <c:v>48630.800529799897</c:v>
                </c:pt>
                <c:pt idx="12">
                  <c:v>54713.740103503515</c:v>
                </c:pt>
                <c:pt idx="13">
                  <c:v>51081.076229611412</c:v>
                </c:pt>
              </c:numCache>
            </c:numRef>
          </c:yVal>
          <c:smooth val="0"/>
          <c:extLst xmlns:c16r2="http://schemas.microsoft.com/office/drawing/2015/06/chart">
            <c:ext xmlns:c16="http://schemas.microsoft.com/office/drawing/2014/chart" uri="{C3380CC4-5D6E-409C-BE32-E72D297353CC}">
              <c16:uniqueId val="{00000000-9A64-4F54-A06C-9173DC210446}"/>
            </c:ext>
          </c:extLst>
        </c:ser>
        <c:dLbls>
          <c:showLegendKey val="0"/>
          <c:showVal val="0"/>
          <c:showCatName val="0"/>
          <c:showSerName val="0"/>
          <c:showPercent val="0"/>
          <c:showBubbleSize val="0"/>
        </c:dLbls>
        <c:axId val="296837792"/>
        <c:axId val="296833088"/>
      </c:scatterChart>
      <c:valAx>
        <c:axId val="2968377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296833088"/>
        <c:crosses val="autoZero"/>
        <c:crossBetween val="midCat"/>
      </c:valAx>
      <c:valAx>
        <c:axId val="296833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2968377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6-02-12T08:21:44.744"/>
    </inkml:context>
    <inkml:brush xml:id="br0">
      <inkml:brushProperty name="width" value="0.1" units="cm"/>
      <inkml:brushProperty name="height" value="0.1" units="cm"/>
      <inkml:brushProperty name="color" value="#3165BB"/>
      <inkml:brushProperty name="fitToCurve" value="1"/>
    </inkml:brush>
  </inkml:definitions>
  <inkml:trace contextRef="#ctx0" brushRef="#br0">2842-216 14 0,'11'7'7'0,"-5"-7"-20"0,-6 0 7 16</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6-02-12T08:21:44.745"/>
    </inkml:context>
    <inkml:brush xml:id="br0">
      <inkml:brushProperty name="width" value="0.1" units="cm"/>
      <inkml:brushProperty name="height" value="0.1" units="cm"/>
      <inkml:brushProperty name="color" value="#3165BB"/>
      <inkml:brushProperty name="fitToCurve" value="1"/>
    </inkml:brush>
  </inkml:definitions>
  <inkml:trace contextRef="#ctx0" brushRef="#br0">1581-1710 15 0,'7'6'7'0,"16"-2"-18"16,-16 2 7-16,5-6 2 16,-5 7 1-16</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6-02-09T12:00:58.666"/>
    </inkml:context>
    <inkml:brush xml:id="br0">
      <inkml:brushProperty name="width" value="0.1" units="cm"/>
      <inkml:brushProperty name="height" value="0.1" units="cm"/>
      <inkml:brushProperty name="color" value="#3165BB"/>
      <inkml:brushProperty name="fitToCurve" value="1"/>
    </inkml:brush>
  </inkml:definitions>
  <inkml:trace contextRef="#ctx0" brushRef="#br0">2842-216 14 0,'11'7'7'0,"-5"-7"-20"0,-6 0 7 16</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6-02-09T15:05:06.760"/>
    </inkml:context>
    <inkml:brush xml:id="br0">
      <inkml:brushProperty name="width" value="0.1" units="cm"/>
      <inkml:brushProperty name="height" value="0.1" units="cm"/>
      <inkml:brushProperty name="color" value="#3165BB"/>
      <inkml:brushProperty name="fitToCurve" value="1"/>
    </inkml:brush>
  </inkml:definitions>
  <inkml:trace contextRef="#ctx0" brushRef="#br0">1581-1710 15 0,'7'6'7'0,"16"-2"-18"16,-16 2 7-16,5-6 2 16,-5 7 1-16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1F8E6E-747B-43E1-9756-18D17501CB55}" type="datetimeFigureOut">
              <a:rPr lang="nl-BE" smtClean="0"/>
              <a:t>10/03/2018</a:t>
            </a:fld>
            <a:endParaRPr lang="nl-B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7233B9-4119-41BF-BCB1-758AFF01EDD7}" type="slidenum">
              <a:rPr lang="nl-BE" smtClean="0"/>
              <a:t>‹#›</a:t>
            </a:fld>
            <a:endParaRPr lang="nl-BE"/>
          </a:p>
        </p:txBody>
      </p:sp>
    </p:spTree>
    <p:extLst>
      <p:ext uri="{BB962C8B-B14F-4D97-AF65-F5344CB8AC3E}">
        <p14:creationId xmlns:p14="http://schemas.microsoft.com/office/powerpoint/2010/main" val="341158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nl-BE" sz="1200" b="0" i="0" u="none" strike="noStrike" kern="1200" smtClean="0">
                <a:solidFill>
                  <a:schemeClr val="tx1"/>
                </a:solidFill>
                <a:effectLst/>
                <a:latin typeface="+mn-lt"/>
                <a:ea typeface="+mn-ea"/>
                <a:cs typeface="+mn-cs"/>
              </a:rPr>
              <a:t>Eigendom</a:t>
            </a:r>
          </a:p>
          <a:p>
            <a:pPr rtl="0" eaLnBrk="1" fontAlgn="t" latinLnBrk="0" hangingPunct="1"/>
            <a:r>
              <a:rPr lang="nl-BE" sz="1200" b="0" i="0" u="none" strike="noStrike" kern="1200" smtClean="0">
                <a:solidFill>
                  <a:schemeClr val="tx1"/>
                </a:solidFill>
                <a:effectLst/>
                <a:latin typeface="+mn-lt"/>
                <a:ea typeface="+mn-ea"/>
                <a:cs typeface="+mn-cs"/>
              </a:rPr>
              <a:t>Beheer</a:t>
            </a:r>
          </a:p>
          <a:p>
            <a:pPr rtl="0" eaLnBrk="1" fontAlgn="t" latinLnBrk="0" hangingPunct="1"/>
            <a:r>
              <a:rPr lang="nl-BE" sz="1200" b="0" i="0" u="none" strike="noStrike" kern="1200" smtClean="0">
                <a:solidFill>
                  <a:schemeClr val="tx1"/>
                </a:solidFill>
                <a:effectLst/>
                <a:latin typeface="+mn-lt"/>
                <a:ea typeface="+mn-ea"/>
                <a:cs typeface="+mn-cs"/>
              </a:rPr>
              <a:t>Gebruik </a:t>
            </a:r>
          </a:p>
          <a:p>
            <a:pPr rtl="0" eaLnBrk="1" fontAlgn="t" latinLnBrk="0" hangingPunct="1"/>
            <a:r>
              <a:rPr lang="nl-BE" sz="1200" b="1" i="0" u="none" strike="noStrike" kern="1200" smtClean="0">
                <a:solidFill>
                  <a:schemeClr val="tx1"/>
                </a:solidFill>
                <a:effectLst/>
                <a:latin typeface="+mn-lt"/>
                <a:ea typeface="+mn-ea"/>
                <a:cs typeface="+mn-cs"/>
              </a:rPr>
              <a:t>Privaat</a:t>
            </a:r>
            <a:endParaRPr lang="nl-BE" sz="1200" b="0" i="0" u="none" strike="noStrike" kern="1200" smtClean="0">
              <a:solidFill>
                <a:schemeClr val="tx1"/>
              </a:solidFill>
              <a:effectLst/>
              <a:latin typeface="+mn-lt"/>
              <a:ea typeface="+mn-ea"/>
              <a:cs typeface="+mn-cs"/>
            </a:endParaRPr>
          </a:p>
          <a:p>
            <a:pPr rtl="0" eaLnBrk="1" fontAlgn="t" latinLnBrk="0" hangingPunct="1"/>
            <a:r>
              <a:rPr lang="nl-BE" sz="1200" b="1" i="0" u="none" strike="noStrike" kern="1200" smtClean="0">
                <a:solidFill>
                  <a:schemeClr val="tx1"/>
                </a:solidFill>
                <a:effectLst/>
                <a:latin typeface="+mn-lt"/>
                <a:ea typeface="+mn-ea"/>
                <a:cs typeface="+mn-cs"/>
              </a:rPr>
              <a:t>Privaat</a:t>
            </a:r>
            <a:endParaRPr lang="nl-BE" sz="1200" b="0" i="0" u="none" strike="noStrike" kern="1200" smtClean="0">
              <a:solidFill>
                <a:schemeClr val="tx1"/>
              </a:solidFill>
              <a:effectLst/>
              <a:latin typeface="+mn-lt"/>
              <a:ea typeface="+mn-ea"/>
              <a:cs typeface="+mn-cs"/>
            </a:endParaRPr>
          </a:p>
          <a:p>
            <a:pPr rtl="0" eaLnBrk="1" fontAlgn="t" latinLnBrk="0" hangingPunct="1"/>
            <a:r>
              <a:rPr lang="nl-BE" sz="1200" b="0" i="0" u="none" strike="noStrike" kern="1200" smtClean="0">
                <a:solidFill>
                  <a:schemeClr val="tx1"/>
                </a:solidFill>
                <a:effectLst/>
                <a:latin typeface="+mn-lt"/>
                <a:ea typeface="+mn-ea"/>
                <a:cs typeface="+mn-cs"/>
              </a:rPr>
              <a:t>Publiek</a:t>
            </a:r>
          </a:p>
          <a:p>
            <a:endParaRPr lang="nl-BE"/>
          </a:p>
        </p:txBody>
      </p:sp>
      <p:sp>
        <p:nvSpPr>
          <p:cNvPr id="4" name="Slide Number Placeholder 3"/>
          <p:cNvSpPr>
            <a:spLocks noGrp="1"/>
          </p:cNvSpPr>
          <p:nvPr>
            <p:ph type="sldNum" sz="quarter" idx="10"/>
          </p:nvPr>
        </p:nvSpPr>
        <p:spPr/>
        <p:txBody>
          <a:bodyPr/>
          <a:lstStyle/>
          <a:p>
            <a:fld id="{A2B79FDA-EF4C-4A05-AE69-A7ABB727872C}" type="slidenum">
              <a:rPr lang="nl-BE" smtClean="0"/>
              <a:t>13</a:t>
            </a:fld>
            <a:endParaRPr lang="nl-BE"/>
          </a:p>
        </p:txBody>
      </p:sp>
    </p:spTree>
    <p:extLst>
      <p:ext uri="{BB962C8B-B14F-4D97-AF65-F5344CB8AC3E}">
        <p14:creationId xmlns:p14="http://schemas.microsoft.com/office/powerpoint/2010/main" val="2718156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smtClean="0"/>
              <a:t>Ook: erfgoed (kerkweg); landbouw; ontmoeting; sport (wandelen, joggen, mountainbiken)</a:t>
            </a:r>
          </a:p>
        </p:txBody>
      </p:sp>
      <p:sp>
        <p:nvSpPr>
          <p:cNvPr id="5325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rgbClr val="336699"/>
                </a:solidFill>
                <a:latin typeface="Verdana" pitchFamily="34" charset="0"/>
                <a:cs typeface="Times New Roman" pitchFamily="18" charset="0"/>
              </a:defRPr>
            </a:lvl1pPr>
            <a:lvl2pPr marL="742950" indent="-285750" eaLnBrk="0" hangingPunct="0">
              <a:defRPr sz="2800">
                <a:solidFill>
                  <a:srgbClr val="336699"/>
                </a:solidFill>
                <a:latin typeface="Verdana" pitchFamily="34" charset="0"/>
                <a:cs typeface="Times New Roman" pitchFamily="18" charset="0"/>
              </a:defRPr>
            </a:lvl2pPr>
            <a:lvl3pPr marL="1143000" indent="-228600" eaLnBrk="0" hangingPunct="0">
              <a:defRPr sz="2800">
                <a:solidFill>
                  <a:srgbClr val="336699"/>
                </a:solidFill>
                <a:latin typeface="Verdana" pitchFamily="34" charset="0"/>
                <a:cs typeface="Times New Roman" pitchFamily="18" charset="0"/>
              </a:defRPr>
            </a:lvl3pPr>
            <a:lvl4pPr marL="1600200" indent="-228600" eaLnBrk="0" hangingPunct="0">
              <a:defRPr sz="2800">
                <a:solidFill>
                  <a:srgbClr val="336699"/>
                </a:solidFill>
                <a:latin typeface="Verdana" pitchFamily="34" charset="0"/>
                <a:cs typeface="Times New Roman" pitchFamily="18" charset="0"/>
              </a:defRPr>
            </a:lvl4pPr>
            <a:lvl5pPr marL="2057400" indent="-228600" eaLnBrk="0" hangingPunct="0">
              <a:defRPr sz="2800">
                <a:solidFill>
                  <a:srgbClr val="336699"/>
                </a:solidFill>
                <a:latin typeface="Verdana" pitchFamily="34" charset="0"/>
                <a:cs typeface="Times New Roman" pitchFamily="18" charset="0"/>
              </a:defRPr>
            </a:lvl5pPr>
            <a:lvl6pPr marL="2514600" indent="-228600" algn="ctr" eaLnBrk="0" fontAlgn="base" hangingPunct="0">
              <a:spcBef>
                <a:spcPct val="20000"/>
              </a:spcBef>
              <a:spcAft>
                <a:spcPct val="0"/>
              </a:spcAft>
              <a:defRPr sz="2800">
                <a:solidFill>
                  <a:srgbClr val="336699"/>
                </a:solidFill>
                <a:latin typeface="Verdana" pitchFamily="34" charset="0"/>
                <a:cs typeface="Times New Roman" pitchFamily="18" charset="0"/>
              </a:defRPr>
            </a:lvl6pPr>
            <a:lvl7pPr marL="2971800" indent="-228600" algn="ctr" eaLnBrk="0" fontAlgn="base" hangingPunct="0">
              <a:spcBef>
                <a:spcPct val="20000"/>
              </a:spcBef>
              <a:spcAft>
                <a:spcPct val="0"/>
              </a:spcAft>
              <a:defRPr sz="2800">
                <a:solidFill>
                  <a:srgbClr val="336699"/>
                </a:solidFill>
                <a:latin typeface="Verdana" pitchFamily="34" charset="0"/>
                <a:cs typeface="Times New Roman" pitchFamily="18" charset="0"/>
              </a:defRPr>
            </a:lvl7pPr>
            <a:lvl8pPr marL="3429000" indent="-228600" algn="ctr" eaLnBrk="0" fontAlgn="base" hangingPunct="0">
              <a:spcBef>
                <a:spcPct val="20000"/>
              </a:spcBef>
              <a:spcAft>
                <a:spcPct val="0"/>
              </a:spcAft>
              <a:defRPr sz="2800">
                <a:solidFill>
                  <a:srgbClr val="336699"/>
                </a:solidFill>
                <a:latin typeface="Verdana" pitchFamily="34" charset="0"/>
                <a:cs typeface="Times New Roman" pitchFamily="18" charset="0"/>
              </a:defRPr>
            </a:lvl8pPr>
            <a:lvl9pPr marL="3886200" indent="-228600" algn="ctr" eaLnBrk="0" fontAlgn="base" hangingPunct="0">
              <a:spcBef>
                <a:spcPct val="20000"/>
              </a:spcBef>
              <a:spcAft>
                <a:spcPct val="0"/>
              </a:spcAft>
              <a:defRPr sz="2800">
                <a:solidFill>
                  <a:srgbClr val="336699"/>
                </a:solidFill>
                <a:latin typeface="Verdana" pitchFamily="34" charset="0"/>
                <a:cs typeface="Times New Roman" pitchFamily="18" charset="0"/>
              </a:defRPr>
            </a:lvl9pPr>
          </a:lstStyle>
          <a:p>
            <a:pPr eaLnBrk="1" hangingPunct="1"/>
            <a:fld id="{A45A94B1-FC06-4B71-A62A-720F8ED93950}" type="slidenum">
              <a:rPr lang="nl-BE" sz="1200" smtClean="0"/>
              <a:pPr eaLnBrk="1" hangingPunct="1"/>
              <a:t>33</a:t>
            </a:fld>
            <a:endParaRPr lang="nl-BE" sz="1200" smtClean="0"/>
          </a:p>
        </p:txBody>
      </p:sp>
    </p:spTree>
    <p:extLst>
      <p:ext uri="{BB962C8B-B14F-4D97-AF65-F5344CB8AC3E}">
        <p14:creationId xmlns:p14="http://schemas.microsoft.com/office/powerpoint/2010/main" val="1704452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To study the </a:t>
            </a:r>
            <a:r>
              <a:rPr lang="en-GB" dirty="0" err="1" smtClean="0"/>
              <a:t>proces</a:t>
            </a:r>
            <a:r>
              <a:rPr lang="en-GB" dirty="0" smtClean="0"/>
              <a:t> of </a:t>
            </a:r>
            <a:r>
              <a:rPr lang="en-GB" dirty="0" err="1" smtClean="0"/>
              <a:t>recommoning</a:t>
            </a:r>
            <a:r>
              <a:rPr lang="en-GB" dirty="0" smtClean="0"/>
              <a:t> </a:t>
            </a:r>
            <a:r>
              <a:rPr lang="en-GB" baseline="0" dirty="0" smtClean="0"/>
              <a:t> or </a:t>
            </a:r>
            <a:r>
              <a:rPr lang="en-GB" dirty="0" smtClean="0"/>
              <a:t>how commons are build</a:t>
            </a:r>
            <a:r>
              <a:rPr lang="en-GB" baseline="0" dirty="0" smtClean="0"/>
              <a:t> and negotiated we analysed the creation of a networks of slow paths  in the South of Antwerp.</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Slow paths have been advocated from the beginning by an </a:t>
            </a:r>
            <a:r>
              <a:rPr lang="en-GB" baseline="0" dirty="0" err="1" smtClean="0"/>
              <a:t>ngo</a:t>
            </a:r>
            <a:r>
              <a:rPr lang="en-GB" baseline="0" dirty="0" smtClean="0"/>
              <a:t> as a reaction against the motorization and privatisation of public space and today specifically against the lack of open space (2000 ha disappears </a:t>
            </a:r>
            <a:r>
              <a:rPr lang="en-GB" baseline="0" dirty="0" err="1" smtClean="0"/>
              <a:t>everty</a:t>
            </a:r>
            <a:r>
              <a:rPr lang="en-GB" baseline="0" dirty="0" smtClean="0"/>
              <a:t> year) and </a:t>
            </a:r>
            <a:r>
              <a:rPr lang="en-GB" baseline="0" dirty="0" err="1" smtClean="0"/>
              <a:t>ongoing</a:t>
            </a:r>
            <a:r>
              <a:rPr lang="en-GB" baseline="0" dirty="0" smtClean="0"/>
              <a:t> privatisation, fragmentation and speculation of urban and rural land the slow paths  have become of vita importance as </a:t>
            </a:r>
            <a:r>
              <a:rPr lang="nl-BE" altLang="nl-BE" sz="1200" b="1" baseline="0" dirty="0" smtClean="0">
                <a:solidFill>
                  <a:srgbClr val="00B050"/>
                </a:solidFill>
              </a:rPr>
              <a:t>connectors for open space. </a:t>
            </a:r>
            <a:r>
              <a:rPr lang="nl-BE" altLang="nl-BE" sz="1200" b="0" baseline="0" dirty="0" smtClean="0">
                <a:solidFill>
                  <a:srgbClr val="00B050"/>
                </a:solidFill>
              </a:rPr>
              <a:t>The lead idea of LZ is that they </a:t>
            </a:r>
            <a:r>
              <a:rPr lang="nl-BE" altLang="nl-BE" sz="1200" b="1" baseline="0" dirty="0" smtClean="0">
                <a:solidFill>
                  <a:srgbClr val="00B050"/>
                </a:solidFill>
              </a:rPr>
              <a:t>can serve as oxygen for open space and should be preserved. </a:t>
            </a:r>
            <a:r>
              <a:rPr lang="nl-BE" altLang="nl-BE" sz="1200" b="0" baseline="0" dirty="0" smtClean="0">
                <a:solidFill>
                  <a:srgbClr val="00B050"/>
                </a:solidFill>
              </a:rPr>
              <a:t>Over the years there was</a:t>
            </a:r>
            <a:r>
              <a:rPr lang="nl-BE" altLang="nl-BE" sz="1200" b="1" baseline="0" dirty="0" smtClean="0">
                <a:solidFill>
                  <a:srgbClr val="00B050"/>
                </a:solidFill>
              </a:rPr>
              <a:t> a shift rom preservation to expansion and integration of networks , </a:t>
            </a:r>
            <a:r>
              <a:rPr lang="nl-BE" altLang="nl-BE" sz="1200" b="1" strike="sngStrike" baseline="0" dirty="0" smtClean="0">
                <a:solidFill>
                  <a:srgbClr val="00B050"/>
                </a:solidFill>
              </a:rPr>
              <a:t>fe in the project for the creation of a regional landscape in the south of antwerp. </a:t>
            </a:r>
            <a:r>
              <a:rPr lang="en-GB" altLang="nl-BE" sz="1200" b="0" strike="sngStrike" baseline="0" dirty="0" smtClean="0">
                <a:solidFill>
                  <a:schemeClr val="tx1"/>
                </a:solidFill>
              </a:rPr>
              <a:t>In this project </a:t>
            </a:r>
            <a:r>
              <a:rPr lang="en-GB" strike="sngStrike" dirty="0" smtClean="0"/>
              <a:t>Slow paths have been </a:t>
            </a:r>
            <a:r>
              <a:rPr lang="en-GB" strike="sngStrike" baseline="0" dirty="0" smtClean="0"/>
              <a:t>interpreted as a </a:t>
            </a:r>
            <a:r>
              <a:rPr lang="en-GB" i="1" strike="sngStrike" dirty="0" smtClean="0"/>
              <a:t>“capillary system to the open space, making it accessible to and enjoyable by the public, breathing life into closed-off spaces”.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i="0" dirty="0" smtClean="0"/>
              <a:t>We will nevertheless only</a:t>
            </a:r>
            <a:r>
              <a:rPr lang="en-GB" i="0" baseline="0" dirty="0" smtClean="0"/>
              <a:t>  focus on the creation of </a:t>
            </a:r>
            <a:r>
              <a:rPr lang="en-GB" i="0" baseline="0" dirty="0" err="1" smtClean="0"/>
              <a:t>supralocal</a:t>
            </a:r>
            <a:r>
              <a:rPr lang="en-GB" i="0" baseline="0" dirty="0" smtClean="0"/>
              <a:t> connection ‘</a:t>
            </a:r>
            <a:r>
              <a:rPr lang="en-GB" i="0" baseline="0" dirty="0" err="1" smtClean="0"/>
              <a:t>Hoofse</a:t>
            </a:r>
            <a:r>
              <a:rPr lang="en-GB" i="0" baseline="0" dirty="0" smtClean="0"/>
              <a:t> </a:t>
            </a:r>
            <a:r>
              <a:rPr lang="en-GB" i="0" baseline="0" dirty="0" err="1" smtClean="0"/>
              <a:t>Hoek</a:t>
            </a:r>
            <a:r>
              <a:rPr lang="en-GB" i="0"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i="1" dirty="0" smtClean="0"/>
          </a:p>
          <a:p>
            <a:endParaRPr lang="en-GB" dirty="0"/>
          </a:p>
        </p:txBody>
      </p:sp>
      <p:sp>
        <p:nvSpPr>
          <p:cNvPr id="4" name="Slide Number Placeholder 3"/>
          <p:cNvSpPr>
            <a:spLocks noGrp="1"/>
          </p:cNvSpPr>
          <p:nvPr>
            <p:ph type="sldNum" sz="quarter" idx="10"/>
          </p:nvPr>
        </p:nvSpPr>
        <p:spPr/>
        <p:txBody>
          <a:bodyPr/>
          <a:lstStyle/>
          <a:p>
            <a:fld id="{9D1F1865-D37E-4323-B833-EC877CAD204C}" type="slidenum">
              <a:rPr lang="en-GB" smtClean="0"/>
              <a:t>34</a:t>
            </a:fld>
            <a:endParaRPr lang="en-GB"/>
          </a:p>
        </p:txBody>
      </p:sp>
    </p:spTree>
    <p:extLst>
      <p:ext uri="{BB962C8B-B14F-4D97-AF65-F5344CB8AC3E}">
        <p14:creationId xmlns:p14="http://schemas.microsoft.com/office/powerpoint/2010/main" val="276584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F9FE98-5F16-4DE2-B14C-BF950B0E0ABB}" type="slidenum">
              <a:rPr lang="nl-BE" smtClean="0"/>
              <a:t>35</a:t>
            </a:fld>
            <a:endParaRPr lang="nl-BE"/>
          </a:p>
        </p:txBody>
      </p:sp>
    </p:spTree>
    <p:extLst>
      <p:ext uri="{BB962C8B-B14F-4D97-AF65-F5344CB8AC3E}">
        <p14:creationId xmlns:p14="http://schemas.microsoft.com/office/powerpoint/2010/main" val="2886441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momen</a:t>
            </a:r>
            <a:r>
              <a:rPr lang="en-US" baseline="0" dirty="0" smtClean="0"/>
              <a:t>t in which the first trajectory  is defined</a:t>
            </a:r>
            <a:endParaRPr lang="en-US" dirty="0"/>
          </a:p>
        </p:txBody>
      </p:sp>
      <p:sp>
        <p:nvSpPr>
          <p:cNvPr id="4" name="Slide Number Placeholder 3"/>
          <p:cNvSpPr>
            <a:spLocks noGrp="1"/>
          </p:cNvSpPr>
          <p:nvPr>
            <p:ph type="sldNum" sz="quarter" idx="10"/>
          </p:nvPr>
        </p:nvSpPr>
        <p:spPr/>
        <p:txBody>
          <a:bodyPr/>
          <a:lstStyle/>
          <a:p>
            <a:fld id="{0FF9FE98-5F16-4DE2-B14C-BF950B0E0ABB}" type="slidenum">
              <a:rPr lang="nl-BE" smtClean="0"/>
              <a:t>36</a:t>
            </a:fld>
            <a:endParaRPr lang="nl-BE"/>
          </a:p>
        </p:txBody>
      </p:sp>
    </p:spTree>
    <p:extLst>
      <p:ext uri="{BB962C8B-B14F-4D97-AF65-F5344CB8AC3E}">
        <p14:creationId xmlns:p14="http://schemas.microsoft.com/office/powerpoint/2010/main" val="3934780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Lastly, the two bigger land owners – social welfare organisations from Antwerp and Lier, were present. </a:t>
            </a:r>
            <a:r>
              <a:rPr lang="en-GB" b="1" baseline="0" dirty="0" smtClean="0"/>
              <a:t>OCMW Antwerp</a:t>
            </a:r>
            <a:r>
              <a:rPr lang="en-GB" baseline="0" dirty="0" smtClean="0"/>
              <a:t>, who put the land of the tenant on sale, was captured by a legal duty to sell lands publicly, on the market. However, that </a:t>
            </a:r>
            <a:r>
              <a:rPr lang="en-GB" b="1" i="1" baseline="0" dirty="0" err="1" smtClean="0"/>
              <a:t>cité</a:t>
            </a:r>
            <a:r>
              <a:rPr lang="en-GB" b="1" i="1" baseline="0" dirty="0" smtClean="0"/>
              <a:t> </a:t>
            </a:r>
            <a:r>
              <a:rPr lang="en-GB" b="1" i="1" baseline="0" dirty="0" err="1" smtClean="0"/>
              <a:t>marchande</a:t>
            </a:r>
            <a:r>
              <a:rPr lang="en-GB" i="1" baseline="0" dirty="0" smtClean="0"/>
              <a:t> </a:t>
            </a:r>
            <a:r>
              <a:rPr lang="en-GB" i="0" baseline="0" dirty="0" smtClean="0"/>
              <a:t>decision was </a:t>
            </a:r>
            <a:r>
              <a:rPr lang="en-GB" i="0" baseline="0" dirty="0" err="1" smtClean="0"/>
              <a:t>softed</a:t>
            </a:r>
            <a:r>
              <a:rPr lang="en-GB" i="0" baseline="0" dirty="0" smtClean="0"/>
              <a:t> somewhat through their forest ranger, who was partly unaffiliated because of personal affection for the current users, and sought to create an easy transition for them, acting from </a:t>
            </a:r>
            <a:r>
              <a:rPr lang="en-GB" b="1" i="0" baseline="0" dirty="0" smtClean="0"/>
              <a:t>a </a:t>
            </a:r>
            <a:r>
              <a:rPr lang="en-GB" b="1" i="0" baseline="0" dirty="0" err="1" smtClean="0"/>
              <a:t>cité</a:t>
            </a:r>
            <a:r>
              <a:rPr lang="en-GB" b="1" i="0" baseline="0" dirty="0" smtClean="0"/>
              <a:t> </a:t>
            </a:r>
            <a:r>
              <a:rPr lang="en-GB" b="1" i="0" baseline="0" dirty="0" err="1" smtClean="0"/>
              <a:t>domestique</a:t>
            </a:r>
            <a:r>
              <a:rPr lang="en-GB" b="1" i="0" baseline="0" dirty="0" smtClean="0"/>
              <a:t> </a:t>
            </a:r>
            <a:r>
              <a:rPr lang="en-GB" i="0" baseline="0" dirty="0" smtClean="0"/>
              <a:t>approach.</a:t>
            </a:r>
          </a:p>
          <a:p>
            <a:r>
              <a:rPr lang="en-GB" b="1" i="0" baseline="0" dirty="0" smtClean="0"/>
              <a:t>OCMW Lie</a:t>
            </a:r>
            <a:r>
              <a:rPr lang="en-GB" i="0" baseline="0" dirty="0" smtClean="0"/>
              <a:t>r lastly owned the public forests through which the path ran. The representative was easily found to consent, which derived from a lack of interest due to a lack of vision of the organisation on their patrimony as well as the fact that she was soon retiring, and probably not wanting to create a fuss. Therefore, </a:t>
            </a:r>
            <a:r>
              <a:rPr lang="en-GB" b="1" i="0" baseline="0" dirty="0" smtClean="0"/>
              <a:t>a </a:t>
            </a:r>
            <a:r>
              <a:rPr lang="en-GB" b="1" i="0" baseline="0" dirty="0" err="1" smtClean="0"/>
              <a:t>cité</a:t>
            </a:r>
            <a:r>
              <a:rPr lang="en-GB" b="1" i="0" baseline="0" dirty="0" smtClean="0"/>
              <a:t> </a:t>
            </a:r>
            <a:r>
              <a:rPr lang="en-GB" b="1" i="0" baseline="0" dirty="0" err="1" smtClean="0"/>
              <a:t>civique</a:t>
            </a:r>
            <a:r>
              <a:rPr lang="en-GB" i="0" baseline="0" dirty="0" smtClean="0"/>
              <a:t> (sticking to proper administrative conduct) was elected.</a:t>
            </a:r>
          </a:p>
        </p:txBody>
      </p:sp>
      <p:sp>
        <p:nvSpPr>
          <p:cNvPr id="4" name="Slide Number Placeholder 3"/>
          <p:cNvSpPr>
            <a:spLocks noGrp="1"/>
          </p:cNvSpPr>
          <p:nvPr>
            <p:ph type="sldNum" sz="quarter" idx="10"/>
          </p:nvPr>
        </p:nvSpPr>
        <p:spPr/>
        <p:txBody>
          <a:bodyPr/>
          <a:lstStyle/>
          <a:p>
            <a:fld id="{9D1F1865-D37E-4323-B833-EC877CAD204C}" type="slidenum">
              <a:rPr lang="en-GB" smtClean="0"/>
              <a:t>37</a:t>
            </a:fld>
            <a:endParaRPr lang="en-GB"/>
          </a:p>
        </p:txBody>
      </p:sp>
    </p:spTree>
    <p:extLst>
      <p:ext uri="{BB962C8B-B14F-4D97-AF65-F5344CB8AC3E}">
        <p14:creationId xmlns:p14="http://schemas.microsoft.com/office/powerpoint/2010/main" val="187211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Therefore</a:t>
            </a:r>
            <a:r>
              <a:rPr lang="en-GB" baseline="0" dirty="0" smtClean="0"/>
              <a:t> a </a:t>
            </a:r>
            <a:r>
              <a:rPr lang="en-GB" b="1" baseline="0" dirty="0" smtClean="0"/>
              <a:t>use package needed to be negotiated that lead to a contract between the 2 municipalities, the province and the landowners</a:t>
            </a:r>
            <a:r>
              <a:rPr lang="en-GB" baseline="0" dirty="0" smtClean="0"/>
              <a:t>, </a:t>
            </a:r>
            <a:r>
              <a:rPr lang="en-GB" strike="sngStrike" baseline="0" dirty="0" smtClean="0"/>
              <a:t>stipulating things such as the constructions along the path, the use and maintenance rights, the agreements that settled those</a:t>
            </a:r>
            <a:r>
              <a:rPr lang="en-GB" baseline="0" dirty="0" smtClean="0"/>
              <a:t>.</a:t>
            </a:r>
          </a:p>
          <a:p>
            <a:r>
              <a:rPr lang="en-GB" baseline="0" dirty="0" smtClean="0"/>
              <a:t>In this phase you see the emergence of resistance and conflict, such as with hunting practices, as well as tensions  </a:t>
            </a:r>
            <a:r>
              <a:rPr lang="en-GB" strike="sngStrike" baseline="0" dirty="0" smtClean="0"/>
              <a:t>as a countering trend trying to establish a sense of community among the various land owners along the path. Among among </a:t>
            </a:r>
            <a:r>
              <a:rPr lang="en-GB" strike="noStrike" baseline="0" dirty="0" smtClean="0"/>
              <a:t>the tenants/farmers where the psychology of  interpersonal relations played a role</a:t>
            </a:r>
            <a:endParaRPr lang="en-GB" strike="noStrike" dirty="0"/>
          </a:p>
        </p:txBody>
      </p:sp>
      <p:sp>
        <p:nvSpPr>
          <p:cNvPr id="4" name="Slide Number Placeholder 3"/>
          <p:cNvSpPr>
            <a:spLocks noGrp="1"/>
          </p:cNvSpPr>
          <p:nvPr>
            <p:ph type="sldNum" sz="quarter" idx="10"/>
          </p:nvPr>
        </p:nvSpPr>
        <p:spPr/>
        <p:txBody>
          <a:bodyPr/>
          <a:lstStyle/>
          <a:p>
            <a:fld id="{9D1F1865-D37E-4323-B833-EC877CAD204C}" type="slidenum">
              <a:rPr lang="en-GB" smtClean="0"/>
              <a:t>38</a:t>
            </a:fld>
            <a:endParaRPr lang="en-GB"/>
          </a:p>
        </p:txBody>
      </p:sp>
    </p:spTree>
    <p:extLst>
      <p:ext uri="{BB962C8B-B14F-4D97-AF65-F5344CB8AC3E}">
        <p14:creationId xmlns:p14="http://schemas.microsoft.com/office/powerpoint/2010/main" val="3076243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New</a:t>
            </a:r>
            <a:r>
              <a:rPr lang="nl-BE" baseline="0" dirty="0" smtClean="0"/>
              <a:t> </a:t>
            </a:r>
            <a:endParaRPr lang="nl-BE" dirty="0"/>
          </a:p>
        </p:txBody>
      </p:sp>
      <p:sp>
        <p:nvSpPr>
          <p:cNvPr id="4" name="Slide Number Placeholder 3"/>
          <p:cNvSpPr>
            <a:spLocks noGrp="1"/>
          </p:cNvSpPr>
          <p:nvPr>
            <p:ph type="sldNum" sz="quarter" idx="10"/>
          </p:nvPr>
        </p:nvSpPr>
        <p:spPr/>
        <p:txBody>
          <a:bodyPr/>
          <a:lstStyle/>
          <a:p>
            <a:fld id="{0FF9FE98-5F16-4DE2-B14C-BF950B0E0ABB}" type="slidenum">
              <a:rPr lang="nl-BE" smtClean="0"/>
              <a:t>39</a:t>
            </a:fld>
            <a:endParaRPr lang="nl-BE"/>
          </a:p>
        </p:txBody>
      </p:sp>
    </p:spTree>
    <p:extLst>
      <p:ext uri="{BB962C8B-B14F-4D97-AF65-F5344CB8AC3E}">
        <p14:creationId xmlns:p14="http://schemas.microsoft.com/office/powerpoint/2010/main" val="3826104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0FF9FE98-5F16-4DE2-B14C-BF950B0E0ABB}" type="slidenum">
              <a:rPr lang="nl-BE" smtClean="0"/>
              <a:t>40</a:t>
            </a:fld>
            <a:endParaRPr lang="nl-BE"/>
          </a:p>
        </p:txBody>
      </p:sp>
    </p:spTree>
    <p:extLst>
      <p:ext uri="{BB962C8B-B14F-4D97-AF65-F5344CB8AC3E}">
        <p14:creationId xmlns:p14="http://schemas.microsoft.com/office/powerpoint/2010/main" val="2073039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A30644-5615-4785-9238-82A0776A2D0B}" type="slidenum">
              <a:rPr lang="nl-NL"/>
              <a:pPr/>
              <a:t>41</a:t>
            </a:fld>
            <a:endParaRPr lang="nl-NL"/>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p:txBody>
          <a:bodyPr/>
          <a:lstStyle/>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 evaluate if a common has been installed we used a list of principles that we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developped</a:t>
            </a:r>
            <a:r>
              <a:rPr lang="en-GB" sz="1200" kern="1200" baseline="0" dirty="0" smtClean="0">
                <a:solidFill>
                  <a:schemeClr val="tx1"/>
                </a:solidFill>
                <a:effectLst/>
                <a:latin typeface="+mn-lt"/>
                <a:ea typeface="+mn-ea"/>
                <a:cs typeface="+mn-cs"/>
              </a:rPr>
              <a:t> based on literature .</a:t>
            </a:r>
          </a:p>
          <a:p>
            <a:r>
              <a:rPr lang="en-GB" sz="1200" kern="1200" baseline="0" dirty="0" smtClean="0">
                <a:solidFill>
                  <a:schemeClr val="tx1"/>
                </a:solidFill>
                <a:effectLst/>
                <a:latin typeface="+mn-lt"/>
                <a:ea typeface="+mn-ea"/>
                <a:cs typeface="+mn-cs"/>
              </a:rPr>
              <a:t>1. In the first principle we  </a:t>
            </a:r>
            <a:r>
              <a:rPr lang="en-GB" sz="1200" kern="1200" baseline="0" dirty="0" err="1" smtClean="0">
                <a:solidFill>
                  <a:schemeClr val="tx1"/>
                </a:solidFill>
                <a:effectLst/>
                <a:latin typeface="+mn-lt"/>
                <a:ea typeface="+mn-ea"/>
                <a:cs typeface="+mn-cs"/>
              </a:rPr>
              <a:t>asumed</a:t>
            </a:r>
            <a:r>
              <a:rPr lang="en-GB" sz="1200" kern="1200" baseline="0" dirty="0" smtClean="0">
                <a:solidFill>
                  <a:schemeClr val="tx1"/>
                </a:solidFill>
                <a:effectLst/>
                <a:latin typeface="+mn-lt"/>
                <a:ea typeface="+mn-ea"/>
                <a:cs typeface="+mn-cs"/>
              </a:rPr>
              <a:t> that a common is a system of </a:t>
            </a:r>
            <a:r>
              <a:rPr lang="en-GB" sz="1200" b="1" kern="1200" baseline="0" dirty="0" smtClean="0">
                <a:solidFill>
                  <a:schemeClr val="tx1"/>
                </a:solidFill>
                <a:effectLst/>
                <a:latin typeface="+mn-lt"/>
                <a:ea typeface="+mn-ea"/>
                <a:cs typeface="+mn-cs"/>
              </a:rPr>
              <a:t>diverse land use rights </a:t>
            </a:r>
            <a:r>
              <a:rPr lang="en-GB" sz="1200" kern="1200" baseline="0" dirty="0" smtClean="0">
                <a:solidFill>
                  <a:schemeClr val="tx1"/>
                </a:solidFill>
                <a:effectLst/>
                <a:latin typeface="+mn-lt"/>
                <a:ea typeface="+mn-ea"/>
                <a:cs typeface="+mn-cs"/>
              </a:rPr>
              <a:t>that is </a:t>
            </a:r>
            <a:r>
              <a:rPr lang="en-GB" sz="1200" b="1" kern="1200" baseline="0" dirty="0" smtClean="0">
                <a:solidFill>
                  <a:schemeClr val="tx1"/>
                </a:solidFill>
                <a:effectLst/>
                <a:latin typeface="+mn-lt"/>
                <a:ea typeface="+mn-ea"/>
                <a:cs typeface="+mn-cs"/>
              </a:rPr>
              <a:t>collectively agreed</a:t>
            </a:r>
            <a:r>
              <a:rPr lang="en-GB" sz="1200" kern="1200" baseline="0" dirty="0" smtClean="0">
                <a:solidFill>
                  <a:schemeClr val="tx1"/>
                </a:solidFill>
                <a:effectLst/>
                <a:latin typeface="+mn-lt"/>
                <a:ea typeface="+mn-ea"/>
                <a:cs typeface="+mn-cs"/>
              </a:rPr>
              <a:t>. Which Is the case since many actors were involved.</a:t>
            </a:r>
          </a:p>
          <a:p>
            <a:r>
              <a:rPr lang="en-GB" sz="1200" kern="1200" baseline="0" dirty="0" smtClean="0">
                <a:solidFill>
                  <a:schemeClr val="tx1"/>
                </a:solidFill>
                <a:effectLst/>
                <a:latin typeface="+mn-lt"/>
                <a:ea typeface="+mn-ea"/>
                <a:cs typeface="+mn-cs"/>
              </a:rPr>
              <a:t>2. The path has been </a:t>
            </a:r>
            <a:r>
              <a:rPr lang="en-GB" sz="1200" b="1" kern="1200" baseline="0" dirty="0" smtClean="0">
                <a:solidFill>
                  <a:schemeClr val="tx1"/>
                </a:solidFill>
                <a:effectLst/>
                <a:latin typeface="+mn-lt"/>
                <a:ea typeface="+mn-ea"/>
                <a:cs typeface="+mn-cs"/>
              </a:rPr>
              <a:t>used for the community</a:t>
            </a:r>
            <a:r>
              <a:rPr lang="en-GB" sz="1200" kern="1200" baseline="0" dirty="0" smtClean="0">
                <a:solidFill>
                  <a:schemeClr val="tx1"/>
                </a:solidFill>
                <a:effectLst/>
                <a:latin typeface="+mn-lt"/>
                <a:ea typeface="+mn-ea"/>
                <a:cs typeface="+mn-cs"/>
              </a:rPr>
              <a:t>, but the </a:t>
            </a:r>
            <a:r>
              <a:rPr lang="en-GB" sz="1200" b="1" kern="1200" baseline="0" dirty="0" smtClean="0">
                <a:solidFill>
                  <a:schemeClr val="tx1"/>
                </a:solidFill>
                <a:effectLst/>
                <a:latin typeface="+mn-lt"/>
                <a:ea typeface="+mn-ea"/>
                <a:cs typeface="+mn-cs"/>
              </a:rPr>
              <a:t>ownership is not community based </a:t>
            </a:r>
          </a:p>
          <a:p>
            <a:pPr marL="228600" indent="-228600">
              <a:buAutoNum type="arabicPeriod" startAt="3"/>
            </a:pPr>
            <a:r>
              <a:rPr lang="en-GB" sz="1200" kern="1200" baseline="0" dirty="0" smtClean="0">
                <a:solidFill>
                  <a:schemeClr val="tx1"/>
                </a:solidFill>
                <a:effectLst/>
                <a:latin typeface="+mn-lt"/>
                <a:ea typeface="+mn-ea"/>
                <a:cs typeface="+mn-cs"/>
              </a:rPr>
              <a:t>In terms of institutional diversity we don</a:t>
            </a:r>
            <a:r>
              <a:rPr lang="fr-FR" sz="1200" kern="1200" baseline="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t go beyond public and private ownership regimes</a:t>
            </a:r>
          </a:p>
          <a:p>
            <a:pPr marL="228600" indent="-228600">
              <a:buAutoNum type="arabicPeriod" startAt="3"/>
            </a:pPr>
            <a:r>
              <a:rPr lang="en-GB" sz="1200" kern="1200" baseline="0" dirty="0" smtClean="0">
                <a:solidFill>
                  <a:schemeClr val="tx1"/>
                </a:solidFill>
                <a:effectLst/>
                <a:latin typeface="+mn-lt"/>
                <a:ea typeface="+mn-ea"/>
                <a:cs typeface="+mn-cs"/>
              </a:rPr>
              <a:t>But the high amount of actors (in </a:t>
            </a:r>
            <a:r>
              <a:rPr lang="en-GB" sz="1200" kern="1200" baseline="0" dirty="0" err="1" smtClean="0">
                <a:solidFill>
                  <a:schemeClr val="tx1"/>
                </a:solidFill>
                <a:effectLst/>
                <a:latin typeface="+mn-lt"/>
                <a:ea typeface="+mn-ea"/>
                <a:cs typeface="+mn-cs"/>
              </a:rPr>
              <a:t>decisionmaking</a:t>
            </a:r>
            <a:r>
              <a:rPr lang="en-GB" sz="1200" kern="1200" baseline="0" dirty="0" smtClean="0">
                <a:solidFill>
                  <a:schemeClr val="tx1"/>
                </a:solidFill>
                <a:effectLst/>
                <a:latin typeface="+mn-lt"/>
                <a:ea typeface="+mn-ea"/>
                <a:cs typeface="+mn-cs"/>
              </a:rPr>
              <a:t> but also use) reflects a </a:t>
            </a:r>
            <a:r>
              <a:rPr lang="en-GB" sz="1200" b="1" kern="1200" baseline="0" dirty="0" smtClean="0">
                <a:solidFill>
                  <a:schemeClr val="tx1"/>
                </a:solidFill>
                <a:effectLst/>
                <a:latin typeface="+mn-lt"/>
                <a:ea typeface="+mn-ea"/>
                <a:cs typeface="+mn-cs"/>
              </a:rPr>
              <a:t>more inclusive ownership regime</a:t>
            </a:r>
          </a:p>
          <a:p>
            <a:pPr marL="228600" indent="-228600">
              <a:buAutoNum type="arabicPeriod" startAt="3"/>
            </a:pPr>
            <a:r>
              <a:rPr lang="en-GB" sz="1200" kern="1200" baseline="0" dirty="0" smtClean="0">
                <a:solidFill>
                  <a:schemeClr val="tx1"/>
                </a:solidFill>
                <a:effectLst/>
                <a:latin typeface="+mn-lt"/>
                <a:ea typeface="+mn-ea"/>
                <a:cs typeface="+mn-cs"/>
              </a:rPr>
              <a:t>Since the government , the </a:t>
            </a:r>
            <a:r>
              <a:rPr lang="en-GB" sz="1200" kern="1200" baseline="0" dirty="0" err="1" smtClean="0">
                <a:solidFill>
                  <a:schemeClr val="tx1"/>
                </a:solidFill>
                <a:effectLst/>
                <a:latin typeface="+mn-lt"/>
                <a:ea typeface="+mn-ea"/>
                <a:cs typeface="+mn-cs"/>
              </a:rPr>
              <a:t>landmarket</a:t>
            </a:r>
            <a:r>
              <a:rPr lang="en-GB" sz="1200" kern="1200" baseline="0" dirty="0" smtClean="0">
                <a:solidFill>
                  <a:schemeClr val="tx1"/>
                </a:solidFill>
                <a:effectLst/>
                <a:latin typeface="+mn-lt"/>
                <a:ea typeface="+mn-ea"/>
                <a:cs typeface="+mn-cs"/>
              </a:rPr>
              <a:t> , volunteers  and also people that are affectively involved are  involved there is more than hierarchy, more than market and self organisation reflecting the </a:t>
            </a:r>
            <a:r>
              <a:rPr lang="en-GB" sz="1200" b="1" kern="1200" baseline="0" dirty="0" smtClean="0">
                <a:solidFill>
                  <a:schemeClr val="tx1"/>
                </a:solidFill>
                <a:effectLst/>
                <a:latin typeface="+mn-lt"/>
                <a:ea typeface="+mn-ea"/>
                <a:cs typeface="+mn-cs"/>
              </a:rPr>
              <a:t>hybrid governance relationship</a:t>
            </a:r>
          </a:p>
          <a:p>
            <a:pPr marL="228600" marR="0" indent="-228600" algn="l" defTabSz="914400" rtl="0" eaLnBrk="1" fontAlgn="auto" latinLnBrk="0" hangingPunct="1">
              <a:lnSpc>
                <a:spcPct val="100000"/>
              </a:lnSpc>
              <a:spcBef>
                <a:spcPts val="0"/>
              </a:spcBef>
              <a:spcAft>
                <a:spcPts val="0"/>
              </a:spcAft>
              <a:buClrTx/>
              <a:buSzTx/>
              <a:buFontTx/>
              <a:buAutoNum type="arabicPeriod" startAt="3"/>
              <a:tabLst/>
              <a:defRPr/>
            </a:pPr>
            <a:r>
              <a:rPr lang="en-GB" sz="1200" b="1" dirty="0" smtClean="0">
                <a:solidFill>
                  <a:srgbClr val="70AD47"/>
                </a:solidFill>
                <a:effectLst/>
              </a:rPr>
              <a:t>The socio-ecological relationship </a:t>
            </a:r>
            <a:r>
              <a:rPr lang="en-GB" sz="1200" dirty="0" smtClean="0">
                <a:effectLst/>
              </a:rPr>
              <a:t>between land, its resources and a group of people who accept s</a:t>
            </a:r>
            <a:r>
              <a:rPr lang="en-GB" sz="1200" b="1" dirty="0" smtClean="0">
                <a:effectLst/>
              </a:rPr>
              <a:t>tewardship</a:t>
            </a:r>
            <a:r>
              <a:rPr lang="en-GB" sz="1200" dirty="0" smtClean="0">
                <a:effectLst/>
              </a:rPr>
              <a:t> over the resources was installed</a:t>
            </a:r>
          </a:p>
          <a:p>
            <a:pPr marL="228600" marR="0" indent="-228600" algn="l" defTabSz="914400" rtl="0" eaLnBrk="1" fontAlgn="auto" latinLnBrk="0" hangingPunct="1">
              <a:lnSpc>
                <a:spcPct val="100000"/>
              </a:lnSpc>
              <a:spcBef>
                <a:spcPts val="0"/>
              </a:spcBef>
              <a:spcAft>
                <a:spcPts val="0"/>
              </a:spcAft>
              <a:buClrTx/>
              <a:buSzTx/>
              <a:buFontTx/>
              <a:buAutoNum type="arabicPeriod" startAt="3"/>
              <a:tabLst/>
              <a:defRPr/>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The fact that area is partially wetland trigged</a:t>
            </a:r>
            <a:r>
              <a:rPr lang="en-GB" sz="12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200" baseline="0" dirty="0" err="1" smtClean="0">
                <a:effectLst/>
                <a:latin typeface="Calibri" panose="020F0502020204030204" pitchFamily="34" charset="0"/>
                <a:ea typeface="Calibri" panose="020F0502020204030204" pitchFamily="34" charset="0"/>
                <a:cs typeface="Times New Roman" panose="02020603050405020304" pitchFamily="18" charset="0"/>
              </a:rPr>
              <a:t>specifc</a:t>
            </a:r>
            <a:r>
              <a:rPr lang="en-GB" sz="1200" baseline="0" dirty="0" smtClean="0">
                <a:effectLst/>
                <a:latin typeface="Calibri" panose="020F0502020204030204" pitchFamily="34" charset="0"/>
                <a:ea typeface="Calibri" panose="020F0502020204030204" pitchFamily="34" charset="0"/>
                <a:cs typeface="Times New Roman" panose="02020603050405020304" pitchFamily="18" charset="0"/>
              </a:rPr>
              <a:t> actors as </a:t>
            </a:r>
            <a:r>
              <a:rPr lang="en-GB" sz="1200" baseline="0" dirty="0" err="1" smtClean="0">
                <a:effectLst/>
                <a:latin typeface="Calibri" panose="020F0502020204030204" pitchFamily="34" charset="0"/>
                <a:ea typeface="Calibri" panose="020F0502020204030204" pitchFamily="34" charset="0"/>
                <a:cs typeface="Times New Roman" panose="02020603050405020304" pitchFamily="18" charset="0"/>
              </a:rPr>
              <a:t>fe</a:t>
            </a:r>
            <a:r>
              <a:rPr lang="en-GB" sz="1200" baseline="0" dirty="0" smtClean="0">
                <a:effectLst/>
                <a:latin typeface="Calibri" panose="020F0502020204030204" pitchFamily="34" charset="0"/>
                <a:ea typeface="Calibri" panose="020F0502020204030204" pitchFamily="34" charset="0"/>
                <a:cs typeface="Times New Roman" panose="02020603050405020304" pitchFamily="18" charset="0"/>
              </a:rPr>
              <a:t> the </a:t>
            </a:r>
            <a:r>
              <a:rPr lang="en-GB" sz="1200" baseline="0" dirty="0" err="1" smtClean="0">
                <a:effectLst/>
                <a:latin typeface="Calibri" panose="020F0502020204030204" pitchFamily="34" charset="0"/>
                <a:ea typeface="Calibri" panose="020F0502020204030204" pitchFamily="34" charset="0"/>
                <a:cs typeface="Times New Roman" panose="02020603050405020304" pitchFamily="18" charset="0"/>
              </a:rPr>
              <a:t>watermanagement</a:t>
            </a:r>
            <a:r>
              <a:rPr lang="en-GB" sz="1200" baseline="0" dirty="0" smtClean="0">
                <a:effectLst/>
                <a:latin typeface="Calibri" panose="020F0502020204030204" pitchFamily="34" charset="0"/>
                <a:ea typeface="Calibri" panose="020F0502020204030204" pitchFamily="34" charset="0"/>
                <a:cs typeface="Times New Roman" panose="02020603050405020304" pitchFamily="18" charset="0"/>
              </a:rPr>
              <a:t> agency , and as such contributes to the </a:t>
            </a:r>
            <a:r>
              <a:rPr lang="en-GB" sz="1200" b="1" baseline="0" dirty="0" err="1" smtClean="0">
                <a:effectLst/>
                <a:latin typeface="Calibri" panose="020F0502020204030204" pitchFamily="34" charset="0"/>
                <a:ea typeface="Calibri" panose="020F0502020204030204" pitchFamily="34" charset="0"/>
                <a:cs typeface="Times New Roman" panose="02020603050405020304" pitchFamily="18" charset="0"/>
              </a:rPr>
              <a:t>dif</a:t>
            </a:r>
            <a:r>
              <a:rPr lang="en-GB" sz="1200" b="1" baseline="0" dirty="0" smtClean="0">
                <a:effectLst/>
                <a:latin typeface="Calibri" panose="020F0502020204030204" pitchFamily="34" charset="0"/>
                <a:ea typeface="Calibri" panose="020F0502020204030204" pitchFamily="34" charset="0"/>
                <a:cs typeface="Times New Roman" panose="02020603050405020304" pitchFamily="18" charset="0"/>
              </a:rPr>
              <a:t> sets of governance arrangements</a:t>
            </a:r>
          </a:p>
          <a:p>
            <a:pPr marL="228600" marR="0" indent="-228600" algn="l" defTabSz="914400" rtl="0" eaLnBrk="1" fontAlgn="auto" latinLnBrk="0" hangingPunct="1">
              <a:lnSpc>
                <a:spcPct val="100000"/>
              </a:lnSpc>
              <a:spcBef>
                <a:spcPts val="0"/>
              </a:spcBef>
              <a:spcAft>
                <a:spcPts val="0"/>
              </a:spcAft>
              <a:buClrTx/>
              <a:buSzTx/>
              <a:buFontTx/>
              <a:buAutoNum type="arabicPeriod" startAt="3"/>
              <a:tabLst/>
              <a:defRPr/>
            </a:pPr>
            <a:r>
              <a:rPr lang="en-GB" sz="1200" baseline="0" dirty="0" smtClean="0">
                <a:effectLst/>
                <a:latin typeface="Calibri" panose="020F0502020204030204" pitchFamily="34" charset="0"/>
                <a:ea typeface="Calibri" panose="020F0502020204030204" pitchFamily="34" charset="0"/>
                <a:cs typeface="Times New Roman" panose="02020603050405020304" pitchFamily="18" charset="0"/>
              </a:rPr>
              <a:t> The institutional political system was not modified</a:t>
            </a:r>
          </a:p>
          <a:p>
            <a:pPr marL="228600" marR="0" indent="-228600" algn="l" defTabSz="914400" rtl="0" eaLnBrk="1" fontAlgn="auto" latinLnBrk="0" hangingPunct="1">
              <a:lnSpc>
                <a:spcPct val="100000"/>
              </a:lnSpc>
              <a:spcBef>
                <a:spcPts val="0"/>
              </a:spcBef>
              <a:spcAft>
                <a:spcPts val="0"/>
              </a:spcAft>
              <a:buClrTx/>
              <a:buSzTx/>
              <a:buFontTx/>
              <a:buAutoNum type="arabicPeriod" startAt="3"/>
              <a:tabLst/>
              <a:defRPr/>
            </a:pPr>
            <a:r>
              <a:rPr lang="en-GB" sz="1200" baseline="0" dirty="0" smtClean="0">
                <a:effectLst/>
                <a:latin typeface="Calibri" panose="020F0502020204030204" pitchFamily="34" charset="0"/>
                <a:ea typeface="Calibri" panose="020F0502020204030204" pitchFamily="34" charset="0"/>
                <a:cs typeface="Times New Roman" panose="02020603050405020304" pitchFamily="18" charset="0"/>
              </a:rPr>
              <a:t>A </a:t>
            </a:r>
            <a:r>
              <a:rPr lang="en-GB" sz="1200" b="1" baseline="0" dirty="0" smtClean="0">
                <a:effectLst/>
                <a:latin typeface="Calibri" panose="020F0502020204030204" pitchFamily="34" charset="0"/>
                <a:ea typeface="Calibri" panose="020F0502020204030204" pitchFamily="34" charset="0"/>
                <a:cs typeface="Times New Roman" panose="02020603050405020304" pitchFamily="18" charset="0"/>
              </a:rPr>
              <a:t>host community </a:t>
            </a:r>
            <a:r>
              <a:rPr lang="en-GB" sz="1200" baseline="0" dirty="0" smtClean="0">
                <a:effectLst/>
                <a:latin typeface="Calibri" panose="020F0502020204030204" pitchFamily="34" charset="0"/>
                <a:ea typeface="Calibri" panose="020F0502020204030204" pitchFamily="34" charset="0"/>
                <a:cs typeface="Times New Roman" panose="02020603050405020304" pitchFamily="18" charset="0"/>
              </a:rPr>
              <a:t>in the form of volunteers, municipalities, the tenants and the province hold </a:t>
            </a:r>
            <a:r>
              <a:rPr lang="en-GB" sz="1200" b="1" baseline="0" dirty="0" smtClean="0">
                <a:effectLst/>
                <a:latin typeface="Calibri" panose="020F0502020204030204" pitchFamily="34" charset="0"/>
                <a:ea typeface="Calibri" panose="020F0502020204030204" pitchFamily="34" charset="0"/>
                <a:cs typeface="Times New Roman" panose="02020603050405020304" pitchFamily="18" charset="0"/>
              </a:rPr>
              <a:t>stewardship </a:t>
            </a:r>
            <a:r>
              <a:rPr lang="en-GB" sz="1200" baseline="0" dirty="0" smtClean="0">
                <a:effectLst/>
                <a:latin typeface="Calibri" panose="020F0502020204030204" pitchFamily="34" charset="0"/>
                <a:ea typeface="Calibri" panose="020F0502020204030204" pitchFamily="34" charset="0"/>
                <a:cs typeface="Times New Roman" panose="02020603050405020304" pitchFamily="18" charset="0"/>
              </a:rPr>
              <a:t>over the common</a:t>
            </a:r>
          </a:p>
          <a:p>
            <a:pPr marL="228600" marR="0" indent="-228600" algn="l" defTabSz="914400" rtl="0" eaLnBrk="1" fontAlgn="auto" latinLnBrk="0" hangingPunct="1">
              <a:lnSpc>
                <a:spcPct val="100000"/>
              </a:lnSpc>
              <a:spcBef>
                <a:spcPts val="0"/>
              </a:spcBef>
              <a:spcAft>
                <a:spcPts val="0"/>
              </a:spcAft>
              <a:buClrTx/>
              <a:buSzTx/>
              <a:buFontTx/>
              <a:buAutoNum type="arabicPeriod" startAt="3"/>
              <a:tabLst/>
              <a:defRPr/>
            </a:pPr>
            <a:r>
              <a:rPr lang="en-GB" sz="1200" baseline="0" dirty="0" smtClean="0">
                <a:effectLst/>
                <a:latin typeface="Calibri" panose="020F0502020204030204" pitchFamily="34" charset="0"/>
                <a:ea typeface="Calibri" panose="020F0502020204030204" pitchFamily="34" charset="0"/>
                <a:cs typeface="Times New Roman" panose="02020603050405020304" pitchFamily="18" charset="0"/>
              </a:rPr>
              <a:t> a set of clear rules was negotiated in the form of a contract that had to be renegotiated every year</a:t>
            </a:r>
          </a:p>
          <a:p>
            <a:endParaRPr lang="en-GB" sz="1200" strike="sngStrike" kern="1200" dirty="0" smtClean="0">
              <a:solidFill>
                <a:schemeClr val="tx1"/>
              </a:solidFill>
              <a:effectLst/>
              <a:latin typeface="+mn-lt"/>
              <a:ea typeface="+mn-ea"/>
              <a:cs typeface="+mn-cs"/>
            </a:endParaRPr>
          </a:p>
          <a:p>
            <a:endParaRPr lang="en-GB" sz="1200" strike="sngStrike" kern="1200" dirty="0" smtClean="0">
              <a:solidFill>
                <a:schemeClr val="tx1"/>
              </a:solidFill>
              <a:effectLst/>
              <a:latin typeface="+mn-lt"/>
              <a:ea typeface="+mn-ea"/>
              <a:cs typeface="+mn-cs"/>
            </a:endParaRPr>
          </a:p>
          <a:p>
            <a:r>
              <a:rPr lang="en-GB" sz="1200" strike="sngStrike" kern="1200" dirty="0" smtClean="0">
                <a:solidFill>
                  <a:schemeClr val="tx1"/>
                </a:solidFill>
                <a:effectLst/>
                <a:latin typeface="+mn-lt"/>
                <a:ea typeface="+mn-ea"/>
                <a:cs typeface="+mn-cs"/>
              </a:rPr>
              <a:t>It cannot be said that the final shape of the path, and the</a:t>
            </a:r>
            <a:r>
              <a:rPr lang="en-GB" sz="1200" strike="sngStrike" kern="1200" baseline="0" dirty="0" smtClean="0">
                <a:solidFill>
                  <a:schemeClr val="tx1"/>
                </a:solidFill>
                <a:effectLst/>
                <a:latin typeface="+mn-lt"/>
                <a:ea typeface="+mn-ea"/>
                <a:cs typeface="+mn-cs"/>
              </a:rPr>
              <a:t> objects of consensus that have shaped </a:t>
            </a:r>
            <a:r>
              <a:rPr lang="en-GB" sz="1200" strike="sngStrike" kern="1200" dirty="0" smtClean="0">
                <a:solidFill>
                  <a:schemeClr val="tx1"/>
                </a:solidFill>
                <a:effectLst/>
                <a:latin typeface="+mn-lt"/>
                <a:ea typeface="+mn-ea"/>
                <a:cs typeface="+mn-cs"/>
              </a:rPr>
              <a:t>both its geographical-material</a:t>
            </a:r>
            <a:r>
              <a:rPr lang="en-GB" sz="1200" strike="sngStrike" kern="1200" baseline="0" dirty="0" smtClean="0">
                <a:solidFill>
                  <a:schemeClr val="tx1"/>
                </a:solidFill>
                <a:effectLst/>
                <a:latin typeface="+mn-lt"/>
                <a:ea typeface="+mn-ea"/>
                <a:cs typeface="+mn-cs"/>
              </a:rPr>
              <a:t> dimension (</a:t>
            </a:r>
            <a:r>
              <a:rPr lang="en-GB" sz="1200" strike="sngStrike" kern="1200" dirty="0" smtClean="0">
                <a:solidFill>
                  <a:schemeClr val="tx1"/>
                </a:solidFill>
                <a:effectLst/>
                <a:latin typeface="+mn-lt"/>
                <a:ea typeface="+mn-ea"/>
                <a:cs typeface="+mn-cs"/>
              </a:rPr>
              <a:t>location, the constructions needed to install it) or the governance dimension </a:t>
            </a:r>
            <a:r>
              <a:rPr lang="en-GB" sz="1200" strike="sngStrike" kern="1200" baseline="0" dirty="0" smtClean="0">
                <a:solidFill>
                  <a:schemeClr val="tx1"/>
                </a:solidFill>
                <a:effectLst/>
                <a:latin typeface="+mn-lt"/>
                <a:ea typeface="+mn-ea"/>
                <a:cs typeface="+mn-cs"/>
              </a:rPr>
              <a:t>(e.g. by settling for user contracts and a test phase…)</a:t>
            </a:r>
            <a:r>
              <a:rPr lang="en-GB" sz="1200" strike="sngStrike" kern="1200" dirty="0" smtClean="0">
                <a:solidFill>
                  <a:schemeClr val="tx1"/>
                </a:solidFill>
                <a:effectLst/>
                <a:latin typeface="+mn-lt"/>
                <a:ea typeface="+mn-ea"/>
                <a:cs typeface="+mn-cs"/>
              </a:rPr>
              <a:t>, are the result of a collective process (principle 1): the</a:t>
            </a:r>
            <a:r>
              <a:rPr lang="en-GB" sz="1200" strike="sngStrike" kern="1200" baseline="0" dirty="0" smtClean="0">
                <a:solidFill>
                  <a:schemeClr val="tx1"/>
                </a:solidFill>
                <a:effectLst/>
                <a:latin typeface="+mn-lt"/>
                <a:ea typeface="+mn-ea"/>
                <a:cs typeface="+mn-cs"/>
              </a:rPr>
              <a:t> project team seems to have always respected the boundaries erected by private property – </a:t>
            </a:r>
            <a:r>
              <a:rPr lang="en-GB" sz="1200" b="1" strike="sngStrike" kern="1200" baseline="0" dirty="0" smtClean="0">
                <a:solidFill>
                  <a:schemeClr val="tx1"/>
                </a:solidFill>
                <a:effectLst/>
                <a:latin typeface="+mn-lt"/>
                <a:ea typeface="+mn-ea"/>
                <a:cs typeface="+mn-cs"/>
              </a:rPr>
              <a:t>failing principle 3 on mixing ownership regimes</a:t>
            </a:r>
            <a:r>
              <a:rPr lang="en-GB" sz="1200" strike="sngStrike" kern="1200" baseline="0" dirty="0" smtClean="0">
                <a:solidFill>
                  <a:schemeClr val="tx1"/>
                </a:solidFill>
                <a:effectLst/>
                <a:latin typeface="+mn-lt"/>
                <a:ea typeface="+mn-ea"/>
                <a:cs typeface="+mn-cs"/>
              </a:rPr>
              <a:t>. However, a closer look reveals a more nuanced situation. </a:t>
            </a:r>
          </a:p>
          <a:p>
            <a:r>
              <a:rPr lang="en-GB" sz="1200" strike="sngStrike" kern="1200" dirty="0" smtClean="0">
                <a:solidFill>
                  <a:schemeClr val="tx1"/>
                </a:solidFill>
                <a:effectLst/>
                <a:latin typeface="+mn-lt"/>
                <a:ea typeface="+mn-ea"/>
                <a:cs typeface="+mn-cs"/>
              </a:rPr>
              <a:t>For the establishing of the southern end of the path, for example, no permission needed to be asked as the driveway was already part of public domain through continuous customary public use. But </a:t>
            </a:r>
            <a:r>
              <a:rPr lang="en-GB" sz="1200" b="1" strike="sngStrike" kern="1200" dirty="0" smtClean="0">
                <a:solidFill>
                  <a:schemeClr val="tx1"/>
                </a:solidFill>
                <a:effectLst/>
                <a:latin typeface="+mn-lt"/>
                <a:ea typeface="+mn-ea"/>
                <a:cs typeface="+mn-cs"/>
              </a:rPr>
              <a:t>instead of having to deal with potential legal conflicts arising</a:t>
            </a:r>
            <a:r>
              <a:rPr lang="en-GB" sz="1200" b="1" strike="sngStrike" kern="1200" baseline="0" dirty="0" smtClean="0">
                <a:solidFill>
                  <a:schemeClr val="tx1"/>
                </a:solidFill>
                <a:effectLst/>
                <a:latin typeface="+mn-lt"/>
                <a:ea typeface="+mn-ea"/>
                <a:cs typeface="+mn-cs"/>
              </a:rPr>
              <a:t> from the enforcement of such ‘customary’ forms of law</a:t>
            </a:r>
            <a:r>
              <a:rPr lang="en-GB" sz="1200" strike="sngStrike" kern="1200" dirty="0" smtClean="0">
                <a:solidFill>
                  <a:schemeClr val="tx1"/>
                </a:solidFill>
                <a:effectLst/>
                <a:latin typeface="+mn-lt"/>
                <a:ea typeface="+mn-ea"/>
                <a:cs typeface="+mn-cs"/>
              </a:rPr>
              <a:t>, the</a:t>
            </a:r>
            <a:r>
              <a:rPr lang="en-GB" sz="1200" strike="sngStrike" kern="1200" baseline="0" dirty="0" smtClean="0">
                <a:solidFill>
                  <a:schemeClr val="tx1"/>
                </a:solidFill>
                <a:effectLst/>
                <a:latin typeface="+mn-lt"/>
                <a:ea typeface="+mn-ea"/>
                <a:cs typeface="+mn-cs"/>
              </a:rPr>
              <a:t> project team</a:t>
            </a:r>
            <a:r>
              <a:rPr lang="en-GB" sz="1200" strike="sngStrike" kern="1200" dirty="0" smtClean="0">
                <a:solidFill>
                  <a:schemeClr val="tx1"/>
                </a:solidFill>
                <a:effectLst/>
                <a:latin typeface="+mn-lt"/>
                <a:ea typeface="+mn-ea"/>
                <a:cs typeface="+mn-cs"/>
              </a:rPr>
              <a:t> preferred (in correspondence to its socio-institutional</a:t>
            </a:r>
            <a:r>
              <a:rPr lang="en-GB" sz="1200" strike="sngStrike" kern="1200" baseline="0" dirty="0" smtClean="0">
                <a:solidFill>
                  <a:schemeClr val="tx1"/>
                </a:solidFill>
                <a:effectLst/>
                <a:latin typeface="+mn-lt"/>
                <a:ea typeface="+mn-ea"/>
                <a:cs typeface="+mn-cs"/>
              </a:rPr>
              <a:t> logic) </a:t>
            </a:r>
            <a:r>
              <a:rPr lang="en-GB" sz="1200" strike="sngStrike" kern="1200" dirty="0" smtClean="0">
                <a:solidFill>
                  <a:schemeClr val="tx1"/>
                </a:solidFill>
                <a:effectLst/>
                <a:latin typeface="+mn-lt"/>
                <a:ea typeface="+mn-ea"/>
                <a:cs typeface="+mn-cs"/>
              </a:rPr>
              <a:t>to interact directly with the actors and respond (in as much as possible) to their concerns. This greatly favoured the emergence of a consensus and support for the idea of establishing the path,</a:t>
            </a:r>
            <a:r>
              <a:rPr lang="en-GB" sz="1200" strike="sngStrike" kern="1200" baseline="0" dirty="0" smtClean="0">
                <a:solidFill>
                  <a:schemeClr val="tx1"/>
                </a:solidFill>
                <a:effectLst/>
                <a:latin typeface="+mn-lt"/>
                <a:ea typeface="+mn-ea"/>
                <a:cs typeface="+mn-cs"/>
              </a:rPr>
              <a:t> while also exploiting it as a </a:t>
            </a:r>
            <a:r>
              <a:rPr lang="en-GB" sz="1200" strike="sngStrike" kern="1200" dirty="0" smtClean="0">
                <a:solidFill>
                  <a:schemeClr val="tx1"/>
                </a:solidFill>
                <a:effectLst/>
                <a:latin typeface="+mn-lt"/>
                <a:ea typeface="+mn-ea"/>
                <a:cs typeface="+mn-cs"/>
              </a:rPr>
              <a:t>counter</a:t>
            </a:r>
            <a:r>
              <a:rPr lang="en-GB" sz="1200" strike="sngStrike" kern="1200" baseline="0" dirty="0" smtClean="0">
                <a:solidFill>
                  <a:schemeClr val="tx1"/>
                </a:solidFill>
                <a:effectLst/>
                <a:latin typeface="+mn-lt"/>
                <a:ea typeface="+mn-ea"/>
                <a:cs typeface="+mn-cs"/>
              </a:rPr>
              <a:t> force against the malpractices of the hunter. It was </a:t>
            </a:r>
            <a:r>
              <a:rPr lang="en-GB" sz="1200" strike="sngStrike" kern="1200" dirty="0" smtClean="0">
                <a:solidFill>
                  <a:schemeClr val="tx1"/>
                </a:solidFill>
                <a:effectLst/>
                <a:latin typeface="+mn-lt"/>
                <a:ea typeface="+mn-ea"/>
                <a:cs typeface="+mn-cs"/>
              </a:rPr>
              <a:t>a first step towards the unfolding of a broad and active </a:t>
            </a:r>
            <a:r>
              <a:rPr lang="en-GB" sz="1200" b="1" strike="sngStrike" kern="1200" dirty="0" smtClean="0">
                <a:solidFill>
                  <a:schemeClr val="tx1"/>
                </a:solidFill>
                <a:effectLst/>
                <a:latin typeface="+mn-lt"/>
                <a:ea typeface="+mn-ea"/>
                <a:cs typeface="+mn-cs"/>
              </a:rPr>
              <a:t>supportive community</a:t>
            </a:r>
            <a:r>
              <a:rPr lang="en-GB" sz="1200" strike="sngStrike" kern="1200" dirty="0" smtClean="0">
                <a:solidFill>
                  <a:schemeClr val="tx1"/>
                </a:solidFill>
                <a:effectLst/>
                <a:latin typeface="+mn-lt"/>
                <a:ea typeface="+mn-ea"/>
                <a:cs typeface="+mn-cs"/>
              </a:rPr>
              <a:t>. Therefore, though the user agreements are an apparent expression of the hegemony of private property, the choice for the instrument reveals a less conspicuous but nonetheless powerful desire to establish a community based in consensus, instead of exclusion.</a:t>
            </a:r>
            <a:r>
              <a:rPr lang="en-GB" sz="1200" strike="sngStrike" kern="1200" baseline="0" dirty="0" smtClean="0">
                <a:solidFill>
                  <a:schemeClr val="tx1"/>
                </a:solidFill>
                <a:effectLst/>
                <a:latin typeface="+mn-lt"/>
                <a:ea typeface="+mn-ea"/>
                <a:cs typeface="+mn-cs"/>
              </a:rPr>
              <a:t> They </a:t>
            </a:r>
            <a:r>
              <a:rPr lang="en-GB" sz="1200" strike="sngStrike" kern="1200" dirty="0" smtClean="0">
                <a:solidFill>
                  <a:schemeClr val="tx1"/>
                </a:solidFill>
                <a:effectLst/>
                <a:latin typeface="+mn-lt"/>
                <a:ea typeface="+mn-ea"/>
                <a:cs typeface="+mn-cs"/>
              </a:rPr>
              <a:t>connect </a:t>
            </a:r>
            <a:r>
              <a:rPr lang="en-GB" sz="1200" b="1" strike="sngStrike" kern="1200" dirty="0" smtClean="0">
                <a:solidFill>
                  <a:schemeClr val="tx1"/>
                </a:solidFill>
                <a:effectLst/>
                <a:latin typeface="+mn-lt"/>
                <a:ea typeface="+mn-ea"/>
                <a:cs typeface="+mn-cs"/>
              </a:rPr>
              <a:t>a wide variety of actors and governance arrangements (principle 7) </a:t>
            </a:r>
            <a:r>
              <a:rPr lang="en-GB" sz="1200" strike="sngStrike" kern="1200" dirty="0" smtClean="0">
                <a:solidFill>
                  <a:schemeClr val="tx1"/>
                </a:solidFill>
                <a:effectLst/>
                <a:latin typeface="+mn-lt"/>
                <a:ea typeface="+mn-ea"/>
                <a:cs typeface="+mn-cs"/>
              </a:rPr>
              <a:t>on applying</a:t>
            </a:r>
            <a:r>
              <a:rPr lang="en-GB" sz="1200" strike="sngStrike" kern="1200" baseline="0" dirty="0" smtClean="0">
                <a:solidFill>
                  <a:schemeClr val="tx1"/>
                </a:solidFill>
                <a:effectLst/>
                <a:latin typeface="+mn-lt"/>
                <a:ea typeface="+mn-ea"/>
                <a:cs typeface="+mn-cs"/>
              </a:rPr>
              <a:t> different sets of governance arrangements</a:t>
            </a:r>
            <a:r>
              <a:rPr lang="en-GB" sz="1200" strike="sngStrike" kern="1200" dirty="0" smtClean="0">
                <a:solidFill>
                  <a:schemeClr val="tx1"/>
                </a:solidFill>
                <a:effectLst/>
                <a:latin typeface="+mn-lt"/>
                <a:ea typeface="+mn-ea"/>
                <a:cs typeface="+mn-cs"/>
              </a:rPr>
              <a:t>), mixing up ownership</a:t>
            </a:r>
            <a:r>
              <a:rPr lang="en-GB" sz="1200" strike="sngStrike" kern="1200" baseline="0" dirty="0" smtClean="0">
                <a:solidFill>
                  <a:schemeClr val="tx1"/>
                </a:solidFill>
                <a:effectLst/>
                <a:latin typeface="+mn-lt"/>
                <a:ea typeface="+mn-ea"/>
                <a:cs typeface="+mn-cs"/>
              </a:rPr>
              <a:t> by title, custom, social organisation…</a:t>
            </a:r>
            <a:r>
              <a:rPr lang="en-GB" sz="1200" strike="sngStrike" kern="1200" dirty="0" smtClean="0">
                <a:solidFill>
                  <a:schemeClr val="tx1"/>
                </a:solidFill>
                <a:effectLst/>
                <a:latin typeface="+mn-lt"/>
                <a:ea typeface="+mn-ea"/>
                <a:cs typeface="+mn-cs"/>
              </a:rPr>
              <a:t> (principle 3 on mixing ownership regimes) and involving them in the creation and continuous realisation of the slow path </a:t>
            </a:r>
            <a:r>
              <a:rPr lang="en-GB" sz="1200" b="1" strike="sngStrike" kern="1200" dirty="0" smtClean="0">
                <a:solidFill>
                  <a:schemeClr val="tx1"/>
                </a:solidFill>
                <a:effectLst/>
                <a:latin typeface="+mn-lt"/>
                <a:ea typeface="+mn-ea"/>
                <a:cs typeface="+mn-cs"/>
              </a:rPr>
              <a:t>(principle 4 on inclusion). </a:t>
            </a:r>
            <a:r>
              <a:rPr lang="en-GB" sz="1200" strike="sngStrike" kern="1200" dirty="0" smtClean="0">
                <a:solidFill>
                  <a:schemeClr val="tx1"/>
                </a:solidFill>
                <a:effectLst/>
                <a:latin typeface="+mn-lt"/>
                <a:ea typeface="+mn-ea"/>
                <a:cs typeface="+mn-cs"/>
              </a:rPr>
              <a:t>As such the project team </a:t>
            </a:r>
            <a:r>
              <a:rPr lang="en-GB" sz="1200" b="1" strike="sngStrike" kern="1200" dirty="0" smtClean="0">
                <a:solidFill>
                  <a:schemeClr val="tx1"/>
                </a:solidFill>
                <a:effectLst/>
                <a:latin typeface="+mn-lt"/>
                <a:ea typeface="+mn-ea"/>
                <a:cs typeface="+mn-cs"/>
              </a:rPr>
              <a:t>made good use of the fabric spun by the institutional-political system of planning and property regulations (principle 8).</a:t>
            </a:r>
            <a:endParaRPr lang="en-GB" b="1" u="none" strike="sngStrike" baseline="0" dirty="0" smtClean="0"/>
          </a:p>
          <a:p>
            <a:pPr marL="0" indent="0">
              <a:buFontTx/>
              <a:buNone/>
            </a:pPr>
            <a:endParaRPr lang="en-GB" sz="1200" strike="sng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strike="sngStrike" kern="1200" dirty="0" smtClean="0">
                <a:solidFill>
                  <a:schemeClr val="tx1"/>
                </a:solidFill>
                <a:effectLst/>
                <a:latin typeface="+mn-lt"/>
                <a:ea typeface="+mn-ea"/>
                <a:cs typeface="+mn-cs"/>
              </a:rPr>
              <a:t>The same desire,</a:t>
            </a:r>
            <a:r>
              <a:rPr lang="en-GB" sz="1200" strike="sngStrike" kern="1200" baseline="0" dirty="0" smtClean="0">
                <a:solidFill>
                  <a:schemeClr val="tx1"/>
                </a:solidFill>
                <a:effectLst/>
                <a:latin typeface="+mn-lt"/>
                <a:ea typeface="+mn-ea"/>
                <a:cs typeface="+mn-cs"/>
              </a:rPr>
              <a:t> i.e. to </a:t>
            </a:r>
            <a:r>
              <a:rPr lang="en-GB" sz="1200" strike="sngStrike" kern="1200" dirty="0" smtClean="0">
                <a:solidFill>
                  <a:schemeClr val="tx1"/>
                </a:solidFill>
                <a:effectLst/>
                <a:latin typeface="+mn-lt"/>
                <a:ea typeface="+mn-ea"/>
                <a:cs typeface="+mn-cs"/>
              </a:rPr>
              <a:t>bridge the private interests</a:t>
            </a:r>
            <a:r>
              <a:rPr lang="en-GB" sz="1200" strike="sngStrike" kern="1200" baseline="0" dirty="0" smtClean="0">
                <a:solidFill>
                  <a:schemeClr val="tx1"/>
                </a:solidFill>
                <a:effectLst/>
                <a:latin typeface="+mn-lt"/>
                <a:ea typeface="+mn-ea"/>
                <a:cs typeface="+mn-cs"/>
              </a:rPr>
              <a:t> which were </a:t>
            </a:r>
            <a:r>
              <a:rPr lang="en-GB" sz="1200" strike="sngStrike" kern="1200" dirty="0" smtClean="0">
                <a:solidFill>
                  <a:schemeClr val="tx1"/>
                </a:solidFill>
                <a:effectLst/>
                <a:latin typeface="+mn-lt"/>
                <a:ea typeface="+mn-ea"/>
                <a:cs typeface="+mn-cs"/>
              </a:rPr>
              <a:t>legitimated through the institution of private property (i.e. the power of exclusion), and stimulate the emergence of a willingness (instead of an obligation) to jointly</a:t>
            </a:r>
            <a:r>
              <a:rPr lang="en-GB" sz="1200" strike="sngStrike" kern="1200" baseline="0" dirty="0" smtClean="0">
                <a:solidFill>
                  <a:schemeClr val="tx1"/>
                </a:solidFill>
                <a:effectLst/>
                <a:latin typeface="+mn-lt"/>
                <a:ea typeface="+mn-ea"/>
                <a:cs typeface="+mn-cs"/>
              </a:rPr>
              <a:t> defend public passage</a:t>
            </a:r>
            <a:r>
              <a:rPr lang="en-GB" sz="1200" strike="sngStrike" kern="1200" dirty="0" smtClean="0">
                <a:solidFill>
                  <a:schemeClr val="tx1"/>
                </a:solidFill>
                <a:effectLst/>
                <a:latin typeface="+mn-lt"/>
                <a:ea typeface="+mn-ea"/>
                <a:cs typeface="+mn-cs"/>
              </a:rPr>
              <a:t>,</a:t>
            </a:r>
            <a:r>
              <a:rPr lang="en-GB" sz="1200" strike="sngStrike" kern="1200" baseline="0" dirty="0" smtClean="0">
                <a:solidFill>
                  <a:schemeClr val="tx1"/>
                </a:solidFill>
                <a:effectLst/>
                <a:latin typeface="+mn-lt"/>
                <a:ea typeface="+mn-ea"/>
                <a:cs typeface="+mn-cs"/>
              </a:rPr>
              <a:t> can be found in the </a:t>
            </a:r>
            <a:r>
              <a:rPr lang="en-GB" u="sng" strike="sngStrike" baseline="0" dirty="0" smtClean="0"/>
              <a:t>From project team to host community dynamic.</a:t>
            </a:r>
          </a:p>
          <a:p>
            <a:pPr marL="0" indent="0">
              <a:buFontTx/>
              <a:buNone/>
            </a:pPr>
            <a:r>
              <a:rPr lang="en-GB" sz="1200" strike="sngStrike" kern="1200" dirty="0" smtClean="0">
                <a:solidFill>
                  <a:schemeClr val="tx1"/>
                </a:solidFill>
                <a:effectLst/>
                <a:latin typeface="+mn-lt"/>
                <a:ea typeface="+mn-ea"/>
                <a:cs typeface="+mn-cs"/>
              </a:rPr>
              <a:t>Over time</a:t>
            </a:r>
            <a:r>
              <a:rPr lang="en-GB" sz="1200" strike="sngStrike" kern="1200" baseline="0" dirty="0" smtClean="0">
                <a:solidFill>
                  <a:schemeClr val="tx1"/>
                </a:solidFill>
                <a:effectLst/>
                <a:latin typeface="+mn-lt"/>
                <a:ea typeface="+mn-ea"/>
                <a:cs typeface="+mn-cs"/>
              </a:rPr>
              <a:t> the ‘team’ g</a:t>
            </a:r>
            <a:r>
              <a:rPr lang="en-GB" sz="1200" strike="sngStrike" kern="1200" dirty="0" smtClean="0">
                <a:solidFill>
                  <a:schemeClr val="tx1"/>
                </a:solidFill>
                <a:effectLst/>
                <a:latin typeface="+mn-lt"/>
                <a:ea typeface="+mn-ea"/>
                <a:cs typeface="+mn-cs"/>
              </a:rPr>
              <a:t>radually expanded and spawned </a:t>
            </a:r>
            <a:r>
              <a:rPr lang="en-GB" sz="1200" strike="sngStrike" kern="1200" baseline="0" dirty="0" smtClean="0">
                <a:solidFill>
                  <a:schemeClr val="tx1"/>
                </a:solidFill>
                <a:effectLst/>
                <a:latin typeface="+mn-lt"/>
                <a:ea typeface="+mn-ea"/>
                <a:cs typeface="+mn-cs"/>
              </a:rPr>
              <a:t>a community::</a:t>
            </a:r>
          </a:p>
          <a:p>
            <a:pPr marL="628650" lvl="1" indent="-171450">
              <a:buFontTx/>
              <a:buChar char="-"/>
            </a:pPr>
            <a:r>
              <a:rPr lang="en-GB" u="none" strike="sngStrike" kern="1200" baseline="0" dirty="0" smtClean="0">
                <a:solidFill>
                  <a:schemeClr val="tx1"/>
                </a:solidFill>
                <a:effectLst/>
                <a:latin typeface="+mn-lt"/>
                <a:ea typeface="+mn-ea"/>
                <a:cs typeface="+mn-cs"/>
              </a:rPr>
              <a:t>Leading up to the quick win moment, civil society and tenants were actively involved. Some of them remained active.</a:t>
            </a:r>
          </a:p>
          <a:p>
            <a:pPr marL="628650" lvl="1" indent="-171450">
              <a:buFontTx/>
              <a:buChar char="-"/>
            </a:pPr>
            <a:r>
              <a:rPr lang="en-GB" u="none" strike="sngStrike" kern="1200" baseline="0" dirty="0" smtClean="0">
                <a:solidFill>
                  <a:schemeClr val="tx1"/>
                </a:solidFill>
                <a:effectLst/>
                <a:latin typeface="+mn-lt"/>
                <a:ea typeface="+mn-ea"/>
                <a:cs typeface="+mn-cs"/>
              </a:rPr>
              <a:t>The missing link saw the inclusion of public authorities and the land owners</a:t>
            </a:r>
          </a:p>
          <a:p>
            <a:pPr marL="628650" lvl="1" indent="-171450">
              <a:buFontTx/>
              <a:buChar char="-"/>
            </a:pPr>
            <a:r>
              <a:rPr lang="en-GB" u="none" strike="sngStrike" kern="1200" baseline="0" dirty="0" smtClean="0">
                <a:solidFill>
                  <a:schemeClr val="tx1"/>
                </a:solidFill>
                <a:effectLst/>
                <a:latin typeface="+mn-lt"/>
                <a:ea typeface="+mn-ea"/>
                <a:cs typeface="+mn-cs"/>
              </a:rPr>
              <a:t>The latter were further embedded through the negotiations on the use package, from which the idea of installing local stewards emerged as well. </a:t>
            </a:r>
          </a:p>
          <a:p>
            <a:pPr marL="0" lvl="0" indent="0">
              <a:buFontTx/>
              <a:buNone/>
            </a:pPr>
            <a:r>
              <a:rPr lang="en-GB" sz="1200" strike="sngStrike" kern="1200" dirty="0" smtClean="0">
                <a:solidFill>
                  <a:schemeClr val="tx1"/>
                </a:solidFill>
                <a:effectLst/>
                <a:latin typeface="+mn-lt"/>
                <a:ea typeface="+mn-ea"/>
                <a:cs typeface="+mn-cs"/>
              </a:rPr>
              <a:t>This object</a:t>
            </a:r>
            <a:r>
              <a:rPr lang="en-GB" sz="1200" strike="sngStrike" kern="1200" baseline="0" dirty="0" smtClean="0">
                <a:solidFill>
                  <a:schemeClr val="tx1"/>
                </a:solidFill>
                <a:effectLst/>
                <a:latin typeface="+mn-lt"/>
                <a:ea typeface="+mn-ea"/>
                <a:cs typeface="+mn-cs"/>
              </a:rPr>
              <a:t> adds to </a:t>
            </a:r>
            <a:r>
              <a:rPr lang="en-GB" sz="1200" strike="sngStrike" kern="1200" dirty="0" smtClean="0">
                <a:solidFill>
                  <a:schemeClr val="tx1"/>
                </a:solidFill>
                <a:effectLst/>
                <a:latin typeface="+mn-lt"/>
                <a:ea typeface="+mn-ea"/>
                <a:cs typeface="+mn-cs"/>
              </a:rPr>
              <a:t>the user agreement. A team of </a:t>
            </a:r>
            <a:r>
              <a:rPr lang="en-GB" sz="1200" b="1" strike="sngStrike" kern="1200" dirty="0" smtClean="0">
                <a:solidFill>
                  <a:schemeClr val="tx1"/>
                </a:solidFill>
                <a:effectLst/>
                <a:latin typeface="+mn-lt"/>
                <a:ea typeface="+mn-ea"/>
                <a:cs typeface="+mn-cs"/>
              </a:rPr>
              <a:t>local stewards </a:t>
            </a:r>
            <a:r>
              <a:rPr lang="en-GB" sz="1200" strike="sngStrike" kern="1200" dirty="0" smtClean="0">
                <a:solidFill>
                  <a:schemeClr val="tx1"/>
                </a:solidFill>
                <a:effectLst/>
                <a:latin typeface="+mn-lt"/>
                <a:ea typeface="+mn-ea"/>
                <a:cs typeface="+mn-cs"/>
              </a:rPr>
              <a:t>(i.e. frequent users) would ensure that the agreements concerning the modalities of use of the path by the public would be honoured. At the same time they would serve as a contact for the land owners and tenants when problems do arise. The group of local stewards therefore embody the idea of a host community </a:t>
            </a:r>
            <a:r>
              <a:rPr lang="en-GB" sz="1200" b="1" strike="sngStrike" kern="1200" dirty="0" smtClean="0">
                <a:solidFill>
                  <a:schemeClr val="tx1"/>
                </a:solidFill>
                <a:effectLst/>
                <a:latin typeface="+mn-lt"/>
                <a:ea typeface="+mn-ea"/>
                <a:cs typeface="+mn-cs"/>
              </a:rPr>
              <a:t>(principle 9</a:t>
            </a:r>
            <a:r>
              <a:rPr lang="en-GB" sz="1200" strike="sngStrike" kern="1200" dirty="0" smtClean="0">
                <a:solidFill>
                  <a:schemeClr val="tx1"/>
                </a:solidFill>
                <a:effectLst/>
                <a:latin typeface="+mn-lt"/>
                <a:ea typeface="+mn-ea"/>
                <a:cs typeface="+mn-cs"/>
              </a:rPr>
              <a:t>), existing of users tasked with </a:t>
            </a:r>
            <a:r>
              <a:rPr lang="en-GB" sz="1200" b="1" strike="sngStrike" kern="1200" dirty="0" smtClean="0">
                <a:solidFill>
                  <a:schemeClr val="tx1"/>
                </a:solidFill>
                <a:effectLst/>
                <a:latin typeface="+mn-lt"/>
                <a:ea typeface="+mn-ea"/>
                <a:cs typeface="+mn-cs"/>
              </a:rPr>
              <a:t>governing the use (‘exploitation’) of the resource (principles 4 on inclusion and 10 on rules of exploitation). </a:t>
            </a:r>
            <a:r>
              <a:rPr lang="en-GB" sz="1200" strike="sngStrike" kern="1200" dirty="0" smtClean="0">
                <a:solidFill>
                  <a:schemeClr val="tx1"/>
                </a:solidFill>
                <a:effectLst/>
                <a:latin typeface="+mn-lt"/>
                <a:ea typeface="+mn-ea"/>
                <a:cs typeface="+mn-cs"/>
              </a:rPr>
              <a:t>Its conception reflects the acknowledgment that slow paths (or some elements thereof) are to be </a:t>
            </a:r>
            <a:r>
              <a:rPr lang="en-GB" sz="1200" b="1" strike="sngStrike" kern="1200" dirty="0" smtClean="0">
                <a:solidFill>
                  <a:schemeClr val="tx1"/>
                </a:solidFill>
                <a:effectLst/>
                <a:latin typeface="+mn-lt"/>
                <a:ea typeface="+mn-ea"/>
                <a:cs typeface="+mn-cs"/>
              </a:rPr>
              <a:t>communally managed (principle 2 and 6). </a:t>
            </a:r>
          </a:p>
          <a:p>
            <a:endParaRPr lang="nl-NL" strike="sngStrike" dirty="0" smtClean="0"/>
          </a:p>
          <a:p>
            <a:r>
              <a:rPr lang="nl-NL" strike="sngStrike" dirty="0" smtClean="0"/>
              <a:t>The </a:t>
            </a:r>
            <a:r>
              <a:rPr lang="nl-NL" strike="sngStrike" dirty="0" err="1" smtClean="0"/>
              <a:t>same</a:t>
            </a:r>
            <a:r>
              <a:rPr lang="nl-NL" strike="sngStrike" dirty="0" smtClean="0"/>
              <a:t> </a:t>
            </a:r>
            <a:r>
              <a:rPr lang="nl-NL" strike="sngStrike" dirty="0" err="1" smtClean="0"/>
              <a:t>exercise</a:t>
            </a:r>
            <a:r>
              <a:rPr lang="nl-NL" strike="sngStrike" dirty="0" smtClean="0"/>
              <a:t> is </a:t>
            </a:r>
            <a:r>
              <a:rPr lang="nl-NL" strike="sngStrike" dirty="0" err="1" smtClean="0"/>
              <a:t>done</a:t>
            </a:r>
            <a:r>
              <a:rPr lang="nl-NL" strike="sngStrike" dirty="0" smtClean="0"/>
              <a:t>, in the paper, </a:t>
            </a:r>
            <a:r>
              <a:rPr lang="nl-NL" strike="sngStrike" dirty="0" err="1" smtClean="0"/>
              <a:t>for</a:t>
            </a:r>
            <a:r>
              <a:rPr lang="nl-NL" strike="sngStrike" dirty="0" smtClean="0"/>
              <a:t> </a:t>
            </a:r>
            <a:r>
              <a:rPr lang="nl-NL" strike="sngStrike" dirty="0" err="1" smtClean="0"/>
              <a:t>all</a:t>
            </a:r>
            <a:r>
              <a:rPr lang="nl-NL" strike="sngStrike" dirty="0" smtClean="0"/>
              <a:t> </a:t>
            </a:r>
            <a:r>
              <a:rPr lang="nl-NL" strike="sngStrike" dirty="0" err="1" smtClean="0"/>
              <a:t>dynamics</a:t>
            </a:r>
            <a:r>
              <a:rPr lang="nl-NL" strike="sngStrike" baseline="0" dirty="0" smtClean="0"/>
              <a:t>, </a:t>
            </a:r>
            <a:r>
              <a:rPr lang="nl-NL" strike="sngStrike" baseline="0" dirty="0" err="1" smtClean="0"/>
              <a:t>revealing</a:t>
            </a:r>
            <a:r>
              <a:rPr lang="nl-NL" strike="sngStrike" baseline="0" dirty="0" smtClean="0"/>
              <a:t> </a:t>
            </a:r>
            <a:r>
              <a:rPr lang="nl-NL" strike="sngStrike" baseline="0" dirty="0" err="1" smtClean="0"/>
              <a:t>an</a:t>
            </a:r>
            <a:r>
              <a:rPr lang="nl-NL" strike="sngStrike" baseline="0" dirty="0" smtClean="0"/>
              <a:t> </a:t>
            </a:r>
            <a:r>
              <a:rPr lang="nl-NL" strike="sngStrike" baseline="0" dirty="0" err="1" smtClean="0"/>
              <a:t>embryonic</a:t>
            </a:r>
            <a:r>
              <a:rPr lang="nl-NL" strike="sngStrike" baseline="0" dirty="0" smtClean="0"/>
              <a:t> </a:t>
            </a:r>
            <a:r>
              <a:rPr lang="nl-NL" strike="sngStrike" baseline="0" dirty="0" err="1" smtClean="0"/>
              <a:t>landed</a:t>
            </a:r>
            <a:r>
              <a:rPr lang="nl-NL" strike="sngStrike" baseline="0" dirty="0" smtClean="0"/>
              <a:t> </a:t>
            </a:r>
            <a:r>
              <a:rPr lang="nl-NL" strike="sngStrike" baseline="0" dirty="0" err="1" smtClean="0"/>
              <a:t>commons</a:t>
            </a:r>
            <a:r>
              <a:rPr lang="nl-NL" strike="sngStrike" baseline="0" dirty="0" smtClean="0"/>
              <a:t> </a:t>
            </a:r>
            <a:r>
              <a:rPr lang="nl-NL" strike="sngStrike" baseline="0" dirty="0" err="1" smtClean="0"/>
              <a:t>and</a:t>
            </a:r>
            <a:r>
              <a:rPr lang="nl-NL" strike="sngStrike" baseline="0" dirty="0" smtClean="0"/>
              <a:t> </a:t>
            </a:r>
            <a:r>
              <a:rPr lang="nl-NL" strike="sngStrike" baseline="0" dirty="0" err="1" smtClean="0"/>
              <a:t>suggesting</a:t>
            </a:r>
            <a:r>
              <a:rPr lang="nl-NL" strike="sngStrike" baseline="0" dirty="0" smtClean="0"/>
              <a:t> courses </a:t>
            </a:r>
            <a:r>
              <a:rPr lang="nl-NL" strike="sngStrike" baseline="0" dirty="0" err="1" smtClean="0"/>
              <a:t>for</a:t>
            </a:r>
            <a:r>
              <a:rPr lang="nl-NL" strike="sngStrike" baseline="0" dirty="0" smtClean="0"/>
              <a:t> </a:t>
            </a:r>
            <a:r>
              <a:rPr lang="nl-NL" strike="sngStrike" baseline="0" dirty="0" err="1" smtClean="0"/>
              <a:t>future</a:t>
            </a:r>
            <a:r>
              <a:rPr lang="nl-NL" strike="sngStrike" baseline="0" dirty="0" smtClean="0"/>
              <a:t> action. The paper </a:t>
            </a:r>
            <a:r>
              <a:rPr lang="nl-NL" strike="sngStrike" baseline="0" dirty="0" err="1" smtClean="0"/>
              <a:t>ends</a:t>
            </a:r>
            <a:r>
              <a:rPr lang="nl-NL" strike="sngStrike" baseline="0" dirty="0" smtClean="0"/>
              <a:t> </a:t>
            </a:r>
            <a:r>
              <a:rPr lang="nl-NL" strike="sngStrike" baseline="0" dirty="0" err="1" smtClean="0"/>
              <a:t>with</a:t>
            </a:r>
            <a:r>
              <a:rPr lang="nl-NL" strike="sngStrike" baseline="0" dirty="0" smtClean="0"/>
              <a:t> </a:t>
            </a:r>
            <a:r>
              <a:rPr lang="nl-NL" strike="sngStrike" baseline="0" dirty="0" err="1" smtClean="0"/>
              <a:t>methodological</a:t>
            </a:r>
            <a:r>
              <a:rPr lang="nl-NL" strike="sngStrike" baseline="0" dirty="0" smtClean="0"/>
              <a:t> </a:t>
            </a:r>
            <a:r>
              <a:rPr lang="nl-NL" strike="sngStrike" baseline="0" dirty="0" err="1" smtClean="0"/>
              <a:t>reflections</a:t>
            </a:r>
            <a:r>
              <a:rPr lang="nl-NL" strike="sngStrike" baseline="0" dirty="0" smtClean="0"/>
              <a:t>, as </a:t>
            </a:r>
            <a:r>
              <a:rPr lang="nl-NL" strike="sngStrike" baseline="0" dirty="0" err="1" smtClean="0"/>
              <a:t>it</a:t>
            </a:r>
            <a:r>
              <a:rPr lang="nl-NL" strike="sngStrike" baseline="0" dirty="0" smtClean="0"/>
              <a:t> is a pilot case paper. </a:t>
            </a:r>
            <a:r>
              <a:rPr lang="nl-NL" strike="sngStrike" baseline="0" dirty="0" err="1" smtClean="0"/>
              <a:t>However</a:t>
            </a:r>
            <a:r>
              <a:rPr lang="nl-NL" strike="sngStrike" baseline="0" dirty="0" smtClean="0"/>
              <a:t>, </a:t>
            </a:r>
            <a:r>
              <a:rPr lang="nl-NL" strike="sngStrike" baseline="0" dirty="0" err="1" smtClean="0"/>
              <a:t>I’m</a:t>
            </a:r>
            <a:r>
              <a:rPr lang="nl-NL" strike="sngStrike" baseline="0" dirty="0" smtClean="0"/>
              <a:t> </a:t>
            </a:r>
            <a:r>
              <a:rPr lang="nl-NL" strike="sngStrike" baseline="0" dirty="0" err="1" smtClean="0"/>
              <a:t>sad</a:t>
            </a:r>
            <a:r>
              <a:rPr lang="nl-NL" strike="sngStrike" baseline="0" dirty="0" smtClean="0"/>
              <a:t> </a:t>
            </a:r>
            <a:r>
              <a:rPr lang="nl-NL" strike="sngStrike" baseline="0" dirty="0" err="1" smtClean="0"/>
              <a:t>to</a:t>
            </a:r>
            <a:r>
              <a:rPr lang="nl-NL" strike="sngStrike" baseline="0" dirty="0" smtClean="0"/>
              <a:t> </a:t>
            </a:r>
            <a:r>
              <a:rPr lang="nl-NL" strike="sngStrike" baseline="0" dirty="0" err="1" smtClean="0"/>
              <a:t>admit</a:t>
            </a:r>
            <a:r>
              <a:rPr lang="nl-NL" strike="sngStrike" baseline="0" dirty="0" smtClean="0"/>
              <a:t>, </a:t>
            </a:r>
            <a:r>
              <a:rPr lang="nl-NL" strike="sngStrike" baseline="0" dirty="0" err="1" smtClean="0"/>
              <a:t>my</a:t>
            </a:r>
            <a:r>
              <a:rPr lang="nl-NL" strike="sngStrike" baseline="0" dirty="0" smtClean="0"/>
              <a:t> time is (more </a:t>
            </a:r>
            <a:r>
              <a:rPr lang="nl-NL" strike="sngStrike" baseline="0" dirty="0" err="1" smtClean="0"/>
              <a:t>than</a:t>
            </a:r>
            <a:r>
              <a:rPr lang="nl-NL" strike="sngStrike" baseline="0" dirty="0" smtClean="0"/>
              <a:t>) up </a:t>
            </a:r>
            <a:r>
              <a:rPr lang="nl-NL" strike="sngStrike" baseline="0" dirty="0" err="1" smtClean="0"/>
              <a:t>so</a:t>
            </a:r>
            <a:r>
              <a:rPr lang="nl-NL" strike="sngStrike" baseline="0" dirty="0" smtClean="0"/>
              <a:t> </a:t>
            </a:r>
            <a:r>
              <a:rPr lang="nl-NL" strike="sngStrike" baseline="0" dirty="0" err="1" smtClean="0"/>
              <a:t>I’ll</a:t>
            </a:r>
            <a:r>
              <a:rPr lang="nl-NL" strike="sngStrike" baseline="0" dirty="0" smtClean="0"/>
              <a:t> have </a:t>
            </a:r>
            <a:r>
              <a:rPr lang="nl-NL" strike="sngStrike" baseline="0" dirty="0" err="1" smtClean="0"/>
              <a:t>to</a:t>
            </a:r>
            <a:r>
              <a:rPr lang="nl-NL" strike="sngStrike" baseline="0" dirty="0" smtClean="0"/>
              <a:t> </a:t>
            </a:r>
            <a:r>
              <a:rPr lang="nl-NL" strike="sngStrike" baseline="0" dirty="0" err="1" smtClean="0"/>
              <a:t>leave</a:t>
            </a:r>
            <a:r>
              <a:rPr lang="nl-NL" strike="sngStrike" baseline="0" dirty="0" smtClean="0"/>
              <a:t> </a:t>
            </a:r>
            <a:r>
              <a:rPr lang="nl-NL" strike="sngStrike" baseline="0" dirty="0" err="1" smtClean="0"/>
              <a:t>you</a:t>
            </a:r>
            <a:r>
              <a:rPr lang="nl-NL" strike="sngStrike" baseline="0" dirty="0" smtClean="0"/>
              <a:t> </a:t>
            </a:r>
            <a:r>
              <a:rPr lang="nl-NL" strike="sngStrike" baseline="0" dirty="0" err="1" smtClean="0"/>
              <a:t>with</a:t>
            </a:r>
            <a:r>
              <a:rPr lang="nl-NL" strike="sngStrike" baseline="0" dirty="0" smtClean="0"/>
              <a:t> </a:t>
            </a:r>
            <a:r>
              <a:rPr lang="nl-NL" strike="sngStrike" baseline="0" dirty="0" err="1" smtClean="0"/>
              <a:t>this</a:t>
            </a:r>
            <a:r>
              <a:rPr lang="nl-NL" strike="sngStrike" baseline="0" dirty="0" smtClean="0"/>
              <a:t>.</a:t>
            </a:r>
            <a:endParaRPr lang="nl-NL" strike="sngStrike" dirty="0" smtClean="0"/>
          </a:p>
          <a:p>
            <a:endParaRPr lang="nl-NL" strike="sngStrike" dirty="0"/>
          </a:p>
        </p:txBody>
      </p:sp>
    </p:spTree>
    <p:extLst>
      <p:ext uri="{BB962C8B-B14F-4D97-AF65-F5344CB8AC3E}">
        <p14:creationId xmlns:p14="http://schemas.microsoft.com/office/powerpoint/2010/main" val="1994562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dirty="0" smtClean="0">
                <a:latin typeface="+mn-lt"/>
              </a:rPr>
              <a:t>Despite stewardship, vandalism</a:t>
            </a:r>
            <a:r>
              <a:rPr lang="nl-BE" sz="1200" baseline="0" dirty="0" smtClean="0">
                <a:latin typeface="+mn-lt"/>
              </a:rPr>
              <a:t> has happened , but after yearly </a:t>
            </a:r>
            <a:r>
              <a:rPr lang="nl-BE" sz="1200" dirty="0" smtClean="0">
                <a:latin typeface="+mn-lt"/>
              </a:rPr>
              <a:t>evaluation  it was decided to continue</a:t>
            </a:r>
            <a:r>
              <a:rPr lang="nl-BE" sz="1200" baseline="0" dirty="0" smtClean="0">
                <a:latin typeface="+mn-lt"/>
              </a:rPr>
              <a:t> the </a:t>
            </a:r>
            <a:r>
              <a:rPr lang="nl-BE" sz="1200" dirty="0" smtClean="0">
                <a:latin typeface="+mn-lt"/>
              </a:rPr>
              <a:t>path </a:t>
            </a:r>
            <a:r>
              <a:rPr lang="nl-BE" sz="1200" baseline="0" dirty="0" smtClean="0">
                <a:latin typeface="+mn-lt"/>
              </a:rPr>
              <a:t>and  the gate was  restored.</a:t>
            </a:r>
          </a:p>
          <a:p>
            <a:pPr marL="0" marR="0" indent="0" algn="l" defTabSz="914400" rtl="0" eaLnBrk="1" fontAlgn="auto" latinLnBrk="0" hangingPunct="1">
              <a:lnSpc>
                <a:spcPct val="100000"/>
              </a:lnSpc>
              <a:spcBef>
                <a:spcPts val="0"/>
              </a:spcBef>
              <a:spcAft>
                <a:spcPts val="0"/>
              </a:spcAft>
              <a:buClrTx/>
              <a:buSzTx/>
              <a:buFontTx/>
              <a:buNone/>
              <a:tabLst/>
              <a:defRPr/>
            </a:pPr>
            <a:r>
              <a:rPr lang="nl-BE" sz="1200" baseline="0" dirty="0" smtClean="0">
                <a:latin typeface="+mn-lt"/>
              </a:rPr>
              <a:t>It seems a fragile contruction at first sight and one can wonder if we are really going </a:t>
            </a:r>
            <a:r>
              <a:rPr lang="nl-BE" sz="1200" dirty="0" smtClean="0">
                <a:latin typeface="+mn-lt"/>
              </a:rPr>
              <a:t>beyond the public-private divide</a:t>
            </a:r>
            <a:r>
              <a:rPr lang="nl-BE" sz="1200" baseline="0" dirty="0" smtClean="0">
                <a:latin typeface="+mn-lt"/>
              </a:rPr>
              <a:t> here, but as I ullisrated  if we take a closer look to the GPLC to a large extend a  common has been created here.</a:t>
            </a:r>
            <a:endParaRPr lang="nl-BE" sz="12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baseline="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dirty="0" smtClean="0">
              <a:latin typeface="+mn-lt"/>
            </a:endParaRPr>
          </a:p>
          <a:p>
            <a:endParaRPr lang="nl-BE" dirty="0"/>
          </a:p>
        </p:txBody>
      </p:sp>
      <p:sp>
        <p:nvSpPr>
          <p:cNvPr id="4" name="Slide Number Placeholder 3"/>
          <p:cNvSpPr>
            <a:spLocks noGrp="1"/>
          </p:cNvSpPr>
          <p:nvPr>
            <p:ph type="sldNum" sz="quarter" idx="10"/>
          </p:nvPr>
        </p:nvSpPr>
        <p:spPr/>
        <p:txBody>
          <a:bodyPr/>
          <a:lstStyle/>
          <a:p>
            <a:fld id="{0FF9FE98-5F16-4DE2-B14C-BF950B0E0ABB}" type="slidenum">
              <a:rPr lang="nl-BE" smtClean="0"/>
              <a:t>42</a:t>
            </a:fld>
            <a:endParaRPr lang="nl-BE"/>
          </a:p>
        </p:txBody>
      </p:sp>
    </p:spTree>
    <p:extLst>
      <p:ext uri="{BB962C8B-B14F-4D97-AF65-F5344CB8AC3E}">
        <p14:creationId xmlns:p14="http://schemas.microsoft.com/office/powerpoint/2010/main" val="2091712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nl-BE" sz="1200" b="0" i="0" u="none" strike="noStrike" kern="1200" smtClean="0">
                <a:solidFill>
                  <a:schemeClr val="tx1"/>
                </a:solidFill>
                <a:effectLst/>
                <a:latin typeface="+mn-lt"/>
                <a:ea typeface="+mn-ea"/>
                <a:cs typeface="+mn-cs"/>
              </a:rPr>
              <a:t>Eigendom</a:t>
            </a:r>
          </a:p>
          <a:p>
            <a:pPr rtl="0" eaLnBrk="1" fontAlgn="t" latinLnBrk="0" hangingPunct="1"/>
            <a:r>
              <a:rPr lang="nl-BE" sz="1200" b="0" i="0" u="none" strike="noStrike" kern="1200" smtClean="0">
                <a:solidFill>
                  <a:schemeClr val="tx1"/>
                </a:solidFill>
                <a:effectLst/>
                <a:latin typeface="+mn-lt"/>
                <a:ea typeface="+mn-ea"/>
                <a:cs typeface="+mn-cs"/>
              </a:rPr>
              <a:t>Beheer</a:t>
            </a:r>
          </a:p>
          <a:p>
            <a:pPr rtl="0" eaLnBrk="1" fontAlgn="t" latinLnBrk="0" hangingPunct="1"/>
            <a:r>
              <a:rPr lang="nl-BE" sz="1200" b="0" i="0" u="none" strike="noStrike" kern="1200" smtClean="0">
                <a:solidFill>
                  <a:schemeClr val="tx1"/>
                </a:solidFill>
                <a:effectLst/>
                <a:latin typeface="+mn-lt"/>
                <a:ea typeface="+mn-ea"/>
                <a:cs typeface="+mn-cs"/>
              </a:rPr>
              <a:t>Gebruik </a:t>
            </a:r>
          </a:p>
          <a:p>
            <a:pPr rtl="0" eaLnBrk="1" fontAlgn="t" latinLnBrk="0" hangingPunct="1"/>
            <a:r>
              <a:rPr lang="nl-BE" sz="1200" b="1" i="0" u="none" strike="noStrike" kern="1200" smtClean="0">
                <a:solidFill>
                  <a:schemeClr val="tx1"/>
                </a:solidFill>
                <a:effectLst/>
                <a:latin typeface="+mn-lt"/>
                <a:ea typeface="+mn-ea"/>
                <a:cs typeface="+mn-cs"/>
              </a:rPr>
              <a:t>Privaat</a:t>
            </a:r>
            <a:endParaRPr lang="nl-BE" sz="1200" b="0" i="0" u="none" strike="noStrike" kern="1200" smtClean="0">
              <a:solidFill>
                <a:schemeClr val="tx1"/>
              </a:solidFill>
              <a:effectLst/>
              <a:latin typeface="+mn-lt"/>
              <a:ea typeface="+mn-ea"/>
              <a:cs typeface="+mn-cs"/>
            </a:endParaRPr>
          </a:p>
          <a:p>
            <a:pPr rtl="0" eaLnBrk="1" fontAlgn="t" latinLnBrk="0" hangingPunct="1"/>
            <a:r>
              <a:rPr lang="nl-BE" sz="1200" b="1" i="0" u="none" strike="noStrike" kern="1200" smtClean="0">
                <a:solidFill>
                  <a:schemeClr val="tx1"/>
                </a:solidFill>
                <a:effectLst/>
                <a:latin typeface="+mn-lt"/>
                <a:ea typeface="+mn-ea"/>
                <a:cs typeface="+mn-cs"/>
              </a:rPr>
              <a:t>Privaat</a:t>
            </a:r>
            <a:endParaRPr lang="nl-BE" sz="1200" b="0" i="0" u="none" strike="noStrike" kern="1200" smtClean="0">
              <a:solidFill>
                <a:schemeClr val="tx1"/>
              </a:solidFill>
              <a:effectLst/>
              <a:latin typeface="+mn-lt"/>
              <a:ea typeface="+mn-ea"/>
              <a:cs typeface="+mn-cs"/>
            </a:endParaRPr>
          </a:p>
          <a:p>
            <a:pPr rtl="0" eaLnBrk="1" fontAlgn="t" latinLnBrk="0" hangingPunct="1"/>
            <a:r>
              <a:rPr lang="nl-BE" sz="1200" b="0" i="0" u="none" strike="noStrike" kern="1200" smtClean="0">
                <a:solidFill>
                  <a:schemeClr val="tx1"/>
                </a:solidFill>
                <a:effectLst/>
                <a:latin typeface="+mn-lt"/>
                <a:ea typeface="+mn-ea"/>
                <a:cs typeface="+mn-cs"/>
              </a:rPr>
              <a:t>Publiek</a:t>
            </a:r>
          </a:p>
          <a:p>
            <a:endParaRPr lang="nl-BE"/>
          </a:p>
        </p:txBody>
      </p:sp>
      <p:sp>
        <p:nvSpPr>
          <p:cNvPr id="4" name="Slide Number Placeholder 3"/>
          <p:cNvSpPr>
            <a:spLocks noGrp="1"/>
          </p:cNvSpPr>
          <p:nvPr>
            <p:ph type="sldNum" sz="quarter" idx="10"/>
          </p:nvPr>
        </p:nvSpPr>
        <p:spPr/>
        <p:txBody>
          <a:bodyPr/>
          <a:lstStyle/>
          <a:p>
            <a:fld id="{A2B79FDA-EF4C-4A05-AE69-A7ABB727872C}" type="slidenum">
              <a:rPr lang="nl-BE" smtClean="0"/>
              <a:t>14</a:t>
            </a:fld>
            <a:endParaRPr lang="nl-BE"/>
          </a:p>
        </p:txBody>
      </p:sp>
    </p:spTree>
    <p:extLst>
      <p:ext uri="{BB962C8B-B14F-4D97-AF65-F5344CB8AC3E}">
        <p14:creationId xmlns:p14="http://schemas.microsoft.com/office/powerpoint/2010/main" val="126570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9A42927C-0CAA-40A5-95AD-64EEFCEB4091}" type="slidenum">
              <a:rPr lang="nl-BE" smtClean="0"/>
              <a:t>45</a:t>
            </a:fld>
            <a:endParaRPr lang="nl-BE"/>
          </a:p>
        </p:txBody>
      </p:sp>
    </p:spTree>
    <p:extLst>
      <p:ext uri="{BB962C8B-B14F-4D97-AF65-F5344CB8AC3E}">
        <p14:creationId xmlns:p14="http://schemas.microsoft.com/office/powerpoint/2010/main" val="4290128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88907" y="3551379"/>
            <a:ext cx="6461508" cy="2905675"/>
          </a:xfrm>
        </p:spPr>
        <p:txBody>
          <a:bodyPr/>
          <a:lstStyle/>
          <a:p>
            <a:pPr lvl="0"/>
            <a:r>
              <a:rPr lang="en-GB" sz="900" b="1" dirty="0">
                <a:solidFill>
                  <a:schemeClr val="accent5">
                    <a:lumMod val="75000"/>
                  </a:schemeClr>
                </a:solidFill>
              </a:rPr>
              <a:t>RESEARCH QUESTION: how are concrete landed commons constructed?  </a:t>
            </a:r>
            <a:br>
              <a:rPr lang="en-GB" sz="900" b="1" dirty="0">
                <a:solidFill>
                  <a:schemeClr val="accent5">
                    <a:lumMod val="75000"/>
                  </a:schemeClr>
                </a:solidFill>
              </a:rPr>
            </a:br>
            <a:r>
              <a:rPr lang="en-GB" sz="900" b="1" dirty="0">
                <a:solidFill>
                  <a:schemeClr val="accent5">
                    <a:lumMod val="75000"/>
                  </a:schemeClr>
                </a:solidFill>
              </a:rPr>
              <a:t>Which principles are realised in these? </a:t>
            </a:r>
          </a:p>
          <a:p>
            <a:pPr marL="514311" indent="-514311">
              <a:buFont typeface="+mj-lt"/>
              <a:buAutoNum type="arabicPeriod"/>
            </a:pPr>
            <a:r>
              <a:rPr lang="en-GB" sz="900" dirty="0">
                <a:solidFill>
                  <a:schemeClr val="accent5">
                    <a:lumMod val="75000"/>
                  </a:schemeClr>
                </a:solidFill>
              </a:rPr>
              <a:t>Collectively agreed or mediated system of </a:t>
            </a:r>
            <a:r>
              <a:rPr lang="en-GB" sz="900" b="1" dirty="0">
                <a:solidFill>
                  <a:schemeClr val="accent5">
                    <a:lumMod val="75000"/>
                  </a:schemeClr>
                </a:solidFill>
              </a:rPr>
              <a:t>diverse land use rights </a:t>
            </a:r>
            <a:r>
              <a:rPr lang="en-GB" sz="900" dirty="0">
                <a:solidFill>
                  <a:schemeClr val="accent5">
                    <a:lumMod val="75000"/>
                  </a:schemeClr>
                </a:solidFill>
              </a:rPr>
              <a:t>and diversity of shared land uses</a:t>
            </a:r>
            <a:endParaRPr lang="nl-BE" sz="900" dirty="0">
              <a:solidFill>
                <a:schemeClr val="accent5">
                  <a:lumMod val="75000"/>
                </a:schemeClr>
              </a:solidFill>
            </a:endParaRPr>
          </a:p>
          <a:p>
            <a:pPr marL="514311" indent="-514311">
              <a:buFont typeface="+mj-lt"/>
              <a:buAutoNum type="arabicPeriod"/>
            </a:pPr>
            <a:r>
              <a:rPr lang="en-GB" sz="900" dirty="0">
                <a:solidFill>
                  <a:schemeClr val="accent5">
                    <a:lumMod val="75000"/>
                  </a:schemeClr>
                </a:solidFill>
              </a:rPr>
              <a:t>Group or </a:t>
            </a:r>
            <a:r>
              <a:rPr lang="en-GB" sz="900" b="1" dirty="0">
                <a:solidFill>
                  <a:schemeClr val="accent5">
                    <a:lumMod val="75000"/>
                  </a:schemeClr>
                </a:solidFill>
              </a:rPr>
              <a:t>community-based use </a:t>
            </a:r>
            <a:r>
              <a:rPr lang="en-GB" sz="900" dirty="0">
                <a:solidFill>
                  <a:schemeClr val="accent5">
                    <a:lumMod val="75000"/>
                  </a:schemeClr>
                </a:solidFill>
              </a:rPr>
              <a:t>and/or ownership </a:t>
            </a:r>
            <a:br>
              <a:rPr lang="en-GB" sz="900" dirty="0">
                <a:solidFill>
                  <a:schemeClr val="accent5">
                    <a:lumMod val="75000"/>
                  </a:schemeClr>
                </a:solidFill>
              </a:rPr>
            </a:br>
            <a:r>
              <a:rPr lang="en-GB" sz="900" dirty="0">
                <a:solidFill>
                  <a:schemeClr val="accent5">
                    <a:lumMod val="75000"/>
                  </a:schemeClr>
                </a:solidFill>
              </a:rPr>
              <a:t>(1) by nature or (2) as acknowledged</a:t>
            </a:r>
            <a:endParaRPr lang="nl-BE" sz="900" dirty="0">
              <a:solidFill>
                <a:schemeClr val="accent5">
                  <a:lumMod val="75000"/>
                </a:schemeClr>
              </a:solidFill>
            </a:endParaRPr>
          </a:p>
          <a:p>
            <a:pPr marL="514311" indent="-514311">
              <a:buFont typeface="+mj-lt"/>
              <a:buAutoNum type="arabicPeriod"/>
            </a:pPr>
            <a:r>
              <a:rPr lang="en-GB" sz="900" b="1" dirty="0">
                <a:solidFill>
                  <a:schemeClr val="accent6">
                    <a:lumMod val="50000"/>
                  </a:schemeClr>
                </a:solidFill>
              </a:rPr>
              <a:t>Institutional diversity</a:t>
            </a:r>
            <a:r>
              <a:rPr lang="en-GB" sz="900" dirty="0">
                <a:solidFill>
                  <a:schemeClr val="accent6">
                    <a:lumMod val="50000"/>
                  </a:schemeClr>
                </a:solidFill>
              </a:rPr>
              <a:t>: </a:t>
            </a:r>
            <a:r>
              <a:rPr lang="en-GB" sz="900" b="1" dirty="0">
                <a:solidFill>
                  <a:schemeClr val="accent6">
                    <a:lumMod val="50000"/>
                  </a:schemeClr>
                </a:solidFill>
              </a:rPr>
              <a:t>wide array of ownership regimes </a:t>
            </a:r>
            <a:r>
              <a:rPr lang="en-GB" sz="900" dirty="0">
                <a:solidFill>
                  <a:schemeClr val="accent6">
                    <a:lumMod val="50000"/>
                  </a:schemeClr>
                </a:solidFill>
              </a:rPr>
              <a:t/>
            </a:r>
            <a:br>
              <a:rPr lang="en-GB" sz="900" dirty="0">
                <a:solidFill>
                  <a:schemeClr val="accent6">
                    <a:lumMod val="50000"/>
                  </a:schemeClr>
                </a:solidFill>
              </a:rPr>
            </a:br>
            <a:r>
              <a:rPr lang="en-GB" sz="900" dirty="0">
                <a:solidFill>
                  <a:schemeClr val="accent6">
                    <a:lumMod val="50000"/>
                  </a:schemeClr>
                </a:solidFill>
              </a:rPr>
              <a:t>between private and public, defined by mixed legal arrangements and institutional configurations</a:t>
            </a:r>
            <a:endParaRPr lang="nl-BE" sz="900" dirty="0">
              <a:solidFill>
                <a:schemeClr val="accent6">
                  <a:lumMod val="50000"/>
                </a:schemeClr>
              </a:solidFill>
            </a:endParaRPr>
          </a:p>
          <a:p>
            <a:pPr marL="514311" indent="-514311">
              <a:buFont typeface="+mj-lt"/>
              <a:buAutoNum type="arabicPeriod"/>
            </a:pPr>
            <a:r>
              <a:rPr lang="en-GB" sz="900" dirty="0">
                <a:solidFill>
                  <a:schemeClr val="accent6">
                    <a:lumMod val="50000"/>
                  </a:schemeClr>
                </a:solidFill>
              </a:rPr>
              <a:t>More </a:t>
            </a:r>
            <a:r>
              <a:rPr lang="en-GB" sz="900" b="1" dirty="0">
                <a:solidFill>
                  <a:schemeClr val="accent6">
                    <a:lumMod val="50000"/>
                  </a:schemeClr>
                </a:solidFill>
              </a:rPr>
              <a:t>inclusive ownership regimes</a:t>
            </a:r>
            <a:r>
              <a:rPr lang="en-GB" sz="900" dirty="0">
                <a:solidFill>
                  <a:schemeClr val="accent6">
                    <a:lumMod val="50000"/>
                  </a:schemeClr>
                </a:solidFill>
              </a:rPr>
              <a:t> and more efficient in use</a:t>
            </a:r>
            <a:endParaRPr lang="nl-BE" sz="900" dirty="0">
              <a:solidFill>
                <a:schemeClr val="accent6">
                  <a:lumMod val="50000"/>
                </a:schemeClr>
              </a:solidFill>
            </a:endParaRPr>
          </a:p>
          <a:p>
            <a:pPr marL="514311" indent="-514311">
              <a:buFont typeface="+mj-lt"/>
              <a:buAutoNum type="arabicPeriod"/>
            </a:pPr>
            <a:r>
              <a:rPr lang="en-GB" sz="900" b="1" dirty="0">
                <a:solidFill>
                  <a:srgbClr val="FF0000"/>
                </a:solidFill>
              </a:rPr>
              <a:t>Hybrid governance relationship</a:t>
            </a:r>
            <a:r>
              <a:rPr lang="en-GB" sz="900" dirty="0">
                <a:solidFill>
                  <a:srgbClr val="FF0000"/>
                </a:solidFill>
              </a:rPr>
              <a:t> combining hierarchical relations, market regulation, self organization through networks and associations, affective relations….</a:t>
            </a:r>
            <a:endParaRPr lang="nl-BE" sz="900" dirty="0">
              <a:solidFill>
                <a:srgbClr val="FF0000"/>
              </a:solidFill>
            </a:endParaRPr>
          </a:p>
          <a:p>
            <a:pPr marL="514311" indent="-514311">
              <a:buFont typeface="+mj-lt"/>
              <a:buAutoNum type="arabicPeriod" startAt="6"/>
            </a:pPr>
            <a:r>
              <a:rPr lang="en-GB" sz="900" dirty="0">
                <a:solidFill>
                  <a:schemeClr val="accent2">
                    <a:lumMod val="75000"/>
                  </a:schemeClr>
                </a:solidFill>
              </a:rPr>
              <a:t>Socio-ecological relationship between land, its resources and a group of people who accept </a:t>
            </a:r>
            <a:r>
              <a:rPr lang="en-GB" sz="900" b="1" dirty="0">
                <a:solidFill>
                  <a:schemeClr val="accent2">
                    <a:lumMod val="75000"/>
                  </a:schemeClr>
                </a:solidFill>
              </a:rPr>
              <a:t>stewardship</a:t>
            </a:r>
            <a:r>
              <a:rPr lang="en-GB" sz="900" dirty="0">
                <a:solidFill>
                  <a:schemeClr val="accent2">
                    <a:lumMod val="75000"/>
                  </a:schemeClr>
                </a:solidFill>
              </a:rPr>
              <a:t> over the resources.</a:t>
            </a:r>
            <a:endParaRPr lang="nl-BE" sz="900" dirty="0">
              <a:solidFill>
                <a:schemeClr val="accent2">
                  <a:lumMod val="75000"/>
                </a:schemeClr>
              </a:solidFill>
            </a:endParaRPr>
          </a:p>
          <a:p>
            <a:pPr marL="514311" indent="-514311">
              <a:buFont typeface="+mj-lt"/>
              <a:buAutoNum type="arabicPeriod" startAt="6"/>
            </a:pPr>
            <a:r>
              <a:rPr lang="en-GB" sz="900" dirty="0">
                <a:solidFill>
                  <a:srgbClr val="FF0000"/>
                </a:solidFill>
              </a:rPr>
              <a:t>Diff. sets of governance arrangements </a:t>
            </a:r>
            <a:br>
              <a:rPr lang="en-GB" sz="900" dirty="0">
                <a:solidFill>
                  <a:srgbClr val="FF0000"/>
                </a:solidFill>
              </a:rPr>
            </a:br>
            <a:r>
              <a:rPr lang="en-GB" sz="900" dirty="0">
                <a:solidFill>
                  <a:srgbClr val="FF0000"/>
                </a:solidFill>
              </a:rPr>
              <a:t>related to the nature of the </a:t>
            </a:r>
            <a:r>
              <a:rPr lang="en-GB" sz="900" b="1" dirty="0">
                <a:solidFill>
                  <a:srgbClr val="FF0000"/>
                </a:solidFill>
              </a:rPr>
              <a:t>resources</a:t>
            </a:r>
            <a:r>
              <a:rPr lang="en-GB" sz="900" dirty="0">
                <a:solidFill>
                  <a:srgbClr val="FF0000"/>
                </a:solidFill>
              </a:rPr>
              <a:t> in question </a:t>
            </a:r>
            <a:endParaRPr lang="nl-BE" sz="900" dirty="0">
              <a:solidFill>
                <a:srgbClr val="FF0000"/>
              </a:solidFill>
            </a:endParaRPr>
          </a:p>
          <a:p>
            <a:pPr marL="514311" indent="-514311">
              <a:buFont typeface="+mj-lt"/>
              <a:buAutoNum type="arabicPeriod" startAt="6"/>
            </a:pPr>
            <a:r>
              <a:rPr lang="en-GB" sz="900" dirty="0">
                <a:solidFill>
                  <a:schemeClr val="accent1">
                    <a:lumMod val="75000"/>
                  </a:schemeClr>
                </a:solidFill>
              </a:rPr>
              <a:t>Institutional-political system of spatial planning, </a:t>
            </a:r>
            <a:br>
              <a:rPr lang="en-GB" sz="900" dirty="0">
                <a:solidFill>
                  <a:schemeClr val="accent1">
                    <a:lumMod val="75000"/>
                  </a:schemeClr>
                </a:solidFill>
              </a:rPr>
            </a:br>
            <a:r>
              <a:rPr lang="en-GB" sz="900" dirty="0">
                <a:solidFill>
                  <a:schemeClr val="accent1">
                    <a:lumMod val="75000"/>
                  </a:schemeClr>
                </a:solidFill>
              </a:rPr>
              <a:t>property laws and </a:t>
            </a:r>
            <a:r>
              <a:rPr lang="en-GB" sz="900" b="1" dirty="0">
                <a:solidFill>
                  <a:schemeClr val="accent1">
                    <a:lumMod val="75000"/>
                  </a:schemeClr>
                </a:solidFill>
              </a:rPr>
              <a:t>regulations</a:t>
            </a:r>
            <a:r>
              <a:rPr lang="en-GB" sz="900" dirty="0">
                <a:solidFill>
                  <a:schemeClr val="accent1">
                    <a:lumMod val="75000"/>
                  </a:schemeClr>
                </a:solidFill>
              </a:rPr>
              <a:t> must be </a:t>
            </a:r>
            <a:r>
              <a:rPr lang="en-GB" sz="900" b="1" dirty="0">
                <a:solidFill>
                  <a:schemeClr val="accent1">
                    <a:lumMod val="75000"/>
                  </a:schemeClr>
                </a:solidFill>
              </a:rPr>
              <a:t>mobilised and modified</a:t>
            </a:r>
            <a:endParaRPr lang="nl-BE" sz="900" b="1" dirty="0">
              <a:solidFill>
                <a:schemeClr val="accent1">
                  <a:lumMod val="75000"/>
                </a:schemeClr>
              </a:solidFill>
            </a:endParaRPr>
          </a:p>
          <a:p>
            <a:pPr marL="514311" indent="-514311">
              <a:buFont typeface="+mj-lt"/>
              <a:buAutoNum type="arabicPeriod" startAt="6"/>
            </a:pPr>
            <a:r>
              <a:rPr lang="en-GB" sz="900" b="1" dirty="0">
                <a:solidFill>
                  <a:schemeClr val="accent2">
                    <a:lumMod val="75000"/>
                  </a:schemeClr>
                </a:solidFill>
              </a:rPr>
              <a:t>Host communities </a:t>
            </a:r>
            <a:r>
              <a:rPr lang="en-GB" sz="900" dirty="0">
                <a:solidFill>
                  <a:schemeClr val="accent2">
                    <a:lumMod val="75000"/>
                  </a:schemeClr>
                </a:solidFill>
              </a:rPr>
              <a:t>hold stewardship over CLC  </a:t>
            </a:r>
            <a:br>
              <a:rPr lang="en-GB" sz="900" dirty="0">
                <a:solidFill>
                  <a:schemeClr val="accent2">
                    <a:lumMod val="75000"/>
                  </a:schemeClr>
                </a:solidFill>
              </a:rPr>
            </a:br>
            <a:r>
              <a:rPr lang="en-GB" sz="900" dirty="0">
                <a:solidFill>
                  <a:schemeClr val="accent2">
                    <a:lumMod val="75000"/>
                  </a:schemeClr>
                </a:solidFill>
              </a:rPr>
              <a:t>(consensus of interests)</a:t>
            </a:r>
            <a:endParaRPr lang="nl-BE" sz="900" dirty="0">
              <a:solidFill>
                <a:schemeClr val="accent2">
                  <a:lumMod val="75000"/>
                </a:schemeClr>
              </a:solidFill>
            </a:endParaRPr>
          </a:p>
          <a:p>
            <a:pPr marL="514311" indent="-514311">
              <a:buFont typeface="+mj-lt"/>
              <a:buAutoNum type="arabicPeriod" startAt="6"/>
            </a:pPr>
            <a:r>
              <a:rPr lang="en-GB" sz="900" b="1" dirty="0">
                <a:solidFill>
                  <a:schemeClr val="accent1">
                    <a:lumMod val="75000"/>
                  </a:schemeClr>
                </a:solidFill>
              </a:rPr>
              <a:t>Clear rules </a:t>
            </a:r>
            <a:r>
              <a:rPr lang="en-GB" sz="900" dirty="0">
                <a:solidFill>
                  <a:schemeClr val="accent1">
                    <a:lumMod val="75000"/>
                  </a:schemeClr>
                </a:solidFill>
              </a:rPr>
              <a:t>to prevent overexploitation, </a:t>
            </a:r>
            <a:br>
              <a:rPr lang="en-GB" sz="900" dirty="0">
                <a:solidFill>
                  <a:schemeClr val="accent1">
                    <a:lumMod val="75000"/>
                  </a:schemeClr>
                </a:solidFill>
              </a:rPr>
            </a:br>
            <a:r>
              <a:rPr lang="en-GB" sz="900" dirty="0">
                <a:solidFill>
                  <a:schemeClr val="accent1">
                    <a:lumMod val="75000"/>
                  </a:schemeClr>
                </a:solidFill>
              </a:rPr>
              <a:t>against alienation of rights, exit and entry rights.</a:t>
            </a:r>
            <a:endParaRPr lang="nl-BE" sz="900" dirty="0">
              <a:solidFill>
                <a:schemeClr val="accent1">
                  <a:lumMod val="75000"/>
                </a:schemeClr>
              </a:solidFill>
            </a:endParaRPr>
          </a:p>
          <a:p>
            <a:pPr marL="171437" indent="-171437">
              <a:buFontTx/>
              <a:buChar char="-"/>
            </a:pPr>
            <a:endParaRPr lang="nl-BE" sz="900" dirty="0"/>
          </a:p>
        </p:txBody>
      </p:sp>
      <p:sp>
        <p:nvSpPr>
          <p:cNvPr id="4" name="Slide Number Placeholder 3"/>
          <p:cNvSpPr>
            <a:spLocks noGrp="1"/>
          </p:cNvSpPr>
          <p:nvPr>
            <p:ph type="sldNum" sz="quarter" idx="10"/>
          </p:nvPr>
        </p:nvSpPr>
        <p:spPr/>
        <p:txBody>
          <a:bodyPr/>
          <a:lstStyle/>
          <a:p>
            <a:fld id="{E7B0B6FF-DBCD-4D8D-9415-015460AEE00D}" type="slidenum">
              <a:rPr lang="nl-BE" smtClean="0"/>
              <a:t>47</a:t>
            </a:fld>
            <a:endParaRPr lang="nl-BE"/>
          </a:p>
        </p:txBody>
      </p:sp>
    </p:spTree>
    <p:extLst>
      <p:ext uri="{BB962C8B-B14F-4D97-AF65-F5344CB8AC3E}">
        <p14:creationId xmlns:p14="http://schemas.microsoft.com/office/powerpoint/2010/main" val="2218298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67865" y="3551379"/>
            <a:ext cx="5903592" cy="2905675"/>
          </a:xfrm>
        </p:spPr>
        <p:txBody>
          <a:bodyPr/>
          <a:lstStyle/>
          <a:p>
            <a:endParaRPr lang="nl-BE" dirty="0"/>
          </a:p>
        </p:txBody>
      </p:sp>
      <p:sp>
        <p:nvSpPr>
          <p:cNvPr id="4" name="Slide Number Placeholder 3"/>
          <p:cNvSpPr>
            <a:spLocks noGrp="1"/>
          </p:cNvSpPr>
          <p:nvPr>
            <p:ph type="sldNum" sz="quarter" idx="10"/>
          </p:nvPr>
        </p:nvSpPr>
        <p:spPr/>
        <p:txBody>
          <a:bodyPr/>
          <a:lstStyle/>
          <a:p>
            <a:pPr defTabSz="914330">
              <a:defRPr/>
            </a:pPr>
            <a:fld id="{6A4B33F8-1BF8-4DE5-A42B-42C4BE2AF7D7}" type="slidenum">
              <a:rPr lang="nl-BE">
                <a:solidFill>
                  <a:prstClr val="black"/>
                </a:solidFill>
                <a:latin typeface="Calibri" panose="020F0502020204030204"/>
              </a:rPr>
              <a:pPr defTabSz="914330">
                <a:defRPr/>
              </a:pPr>
              <a:t>53</a:t>
            </a:fld>
            <a:endParaRPr lang="nl-BE">
              <a:solidFill>
                <a:prstClr val="black"/>
              </a:solidFill>
              <a:latin typeface="Calibri" panose="020F0502020204030204"/>
            </a:endParaRPr>
          </a:p>
        </p:txBody>
      </p:sp>
    </p:spTree>
    <p:extLst>
      <p:ext uri="{BB962C8B-B14F-4D97-AF65-F5344CB8AC3E}">
        <p14:creationId xmlns:p14="http://schemas.microsoft.com/office/powerpoint/2010/main" val="3275793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A30644-5615-4785-9238-82A0776A2D0B}" type="slidenum">
              <a:rPr lang="nl-NL"/>
              <a:pPr/>
              <a:t>24</a:t>
            </a:fld>
            <a:endParaRPr lang="nl-NL"/>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a:t>
            </a:r>
            <a:r>
              <a:rPr lang="nl-NL" baseline="0" dirty="0" err="1" smtClean="0"/>
              <a:t>illustrate</a:t>
            </a:r>
            <a:r>
              <a:rPr lang="nl-NL" baseline="0" dirty="0" smtClean="0"/>
              <a:t>  </a:t>
            </a:r>
            <a:r>
              <a:rPr lang="nl-NL" baseline="0" dirty="0" err="1" smtClean="0"/>
              <a:t>how</a:t>
            </a:r>
            <a:r>
              <a:rPr lang="nl-NL" baseline="0" dirty="0" smtClean="0"/>
              <a:t>  (</a:t>
            </a:r>
            <a:r>
              <a:rPr lang="nl-NL" baseline="0" dirty="0" err="1" smtClean="0"/>
              <a:t>within</a:t>
            </a:r>
            <a:r>
              <a:rPr lang="nl-NL" baseline="0" dirty="0" smtClean="0"/>
              <a:t> </a:t>
            </a:r>
            <a:r>
              <a:rPr lang="nl-NL" baseline="0" dirty="0" err="1" smtClean="0"/>
              <a:t>fthe</a:t>
            </a:r>
            <a:r>
              <a:rPr lang="nl-NL" baseline="0" dirty="0" smtClean="0"/>
              <a:t> context of the INDIGO PROJECT) we </a:t>
            </a:r>
            <a:r>
              <a:rPr lang="nl-NL" baseline="0" dirty="0" err="1" smtClean="0"/>
              <a:t>used</a:t>
            </a:r>
            <a:r>
              <a:rPr lang="nl-NL" baseline="0" dirty="0" smtClean="0"/>
              <a:t> a </a:t>
            </a:r>
            <a:r>
              <a:rPr lang="nl-NL" baseline="0" dirty="0" err="1" smtClean="0"/>
              <a:t>specific</a:t>
            </a:r>
            <a:r>
              <a:rPr lang="nl-NL" baseline="0" dirty="0" smtClean="0"/>
              <a:t> </a:t>
            </a:r>
            <a:r>
              <a:rPr lang="nl-NL" baseline="0" dirty="0" err="1" smtClean="0"/>
              <a:t>analytical</a:t>
            </a:r>
            <a:r>
              <a:rPr lang="nl-NL" baseline="0" dirty="0" smtClean="0"/>
              <a:t> </a:t>
            </a:r>
            <a:r>
              <a:rPr lang="nl-NL" baseline="0" dirty="0" err="1" smtClean="0"/>
              <a:t>framework</a:t>
            </a:r>
            <a:r>
              <a:rPr lang="nl-NL" baseline="0" dirty="0" smtClean="0"/>
              <a:t> </a:t>
            </a:r>
            <a:r>
              <a:rPr lang="nl-NL" baseline="0" dirty="0" err="1" smtClean="0"/>
              <a:t>to</a:t>
            </a:r>
            <a:r>
              <a:rPr lang="nl-NL" baseline="0" dirty="0" smtClean="0"/>
              <a:t> </a:t>
            </a:r>
            <a:r>
              <a:rPr lang="en-US" b="1" dirty="0" smtClean="0"/>
              <a:t>examines several trajectories of negotiation and co-construction of new landed commons</a:t>
            </a:r>
            <a:r>
              <a:rPr lang="en-US" dirty="0" smtClean="0"/>
              <a:t>.</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smtClean="0"/>
              <a:t>-INDIGO </a:t>
            </a:r>
            <a:r>
              <a:rPr lang="nl-NL" baseline="0" dirty="0" err="1" smtClean="0"/>
              <a:t>aims</a:t>
            </a:r>
            <a:r>
              <a:rPr lang="nl-NL" baseline="0" dirty="0" smtClean="0"/>
              <a:t> </a:t>
            </a:r>
            <a:r>
              <a:rPr lang="nl-NL" baseline="0" dirty="0" err="1" smtClean="0"/>
              <a:t>to</a:t>
            </a:r>
            <a:r>
              <a:rPr lang="nl-NL" baseline="0" dirty="0" smtClean="0"/>
              <a:t> </a:t>
            </a:r>
            <a:r>
              <a:rPr lang="nl-NL" baseline="0" dirty="0" err="1" smtClean="0"/>
              <a:t>understand</a:t>
            </a:r>
            <a:endParaRPr lang="nl-NL" baseline="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how </a:t>
            </a:r>
            <a:r>
              <a:rPr lang="en-US" b="1" dirty="0" smtClean="0"/>
              <a:t>land use rights can be collectively governed</a:t>
            </a:r>
            <a:r>
              <a:rPr lang="en-US" dirty="0" smtClean="0"/>
              <a:t> to foster the development of </a:t>
            </a:r>
            <a:r>
              <a:rPr lang="en-US" b="1" dirty="0" smtClean="0"/>
              <a:t>community-based shared land use pattern</a:t>
            </a:r>
            <a:r>
              <a:rPr lang="en-US" dirty="0" smtClean="0"/>
              <a:t>s in Flanders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1" dirty="0" smtClean="0"/>
              <a:t>How Building and negotiation of Landed Commons take place, more specifically </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smtClean="0"/>
              <a:t>-The</a:t>
            </a:r>
            <a:r>
              <a:rPr lang="en-US" baseline="0" dirty="0" smtClean="0"/>
              <a:t> case study I </a:t>
            </a:r>
            <a:r>
              <a:rPr lang="en-US" baseline="0" dirty="0" err="1" smtClean="0"/>
              <a:t>ll</a:t>
            </a:r>
            <a:r>
              <a:rPr lang="en-US" baseline="0" dirty="0" smtClean="0"/>
              <a:t> present today </a:t>
            </a:r>
            <a:r>
              <a:rPr lang="en-US" dirty="0" smtClean="0"/>
              <a:t>on is </a:t>
            </a:r>
            <a:r>
              <a:rPr lang="en-US" b="1" dirty="0" smtClean="0"/>
              <a:t>the shaping of Slow Paths as Landed Common </a:t>
            </a:r>
            <a:r>
              <a:rPr lang="en-US" dirty="0" smtClean="0"/>
              <a:t>in the</a:t>
            </a:r>
            <a:r>
              <a:rPr lang="en-US" baseline="0" dirty="0" smtClean="0"/>
              <a:t> South of Antwerp</a:t>
            </a:r>
            <a:r>
              <a:rPr lang="en-US" dirty="0" smtClean="0"/>
              <a:t>. </a:t>
            </a:r>
            <a:endParaRPr lang="nl-NL" baseline="0"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smtClean="0"/>
              <a:t>-Analytical</a:t>
            </a:r>
            <a:r>
              <a:rPr lang="en-US" baseline="0" dirty="0" smtClean="0"/>
              <a:t> framework: </a:t>
            </a:r>
            <a:r>
              <a:rPr lang="en-US" dirty="0" smtClean="0"/>
              <a:t>an action-research oriented version of the </a:t>
            </a:r>
            <a:r>
              <a:rPr lang="en-US" b="1" dirty="0" err="1" smtClean="0"/>
              <a:t>Théorie</a:t>
            </a:r>
            <a:r>
              <a:rPr lang="en-US" b="1" dirty="0" smtClean="0"/>
              <a:t> des </a:t>
            </a:r>
            <a:r>
              <a:rPr lang="en-US" b="1" dirty="0" err="1" smtClean="0"/>
              <a:t>Cités</a:t>
            </a:r>
            <a:r>
              <a:rPr lang="en-US" b="1" dirty="0" smtClean="0"/>
              <a:t> (TDC+) </a:t>
            </a:r>
            <a:r>
              <a:rPr lang="en-US" strike="sngStrike" dirty="0" smtClean="0"/>
              <a:t>capable of (re)negotiating ownership regimes and land use rights </a:t>
            </a:r>
            <a:r>
              <a:rPr lang="en-US" dirty="0" smtClean="0"/>
              <a:t>in </a:t>
            </a:r>
            <a:r>
              <a:rPr lang="en-US" baseline="0" dirty="0" smtClean="0"/>
              <a:t>Combination with a </a:t>
            </a:r>
            <a:r>
              <a:rPr lang="en-US" b="1" baseline="0" dirty="0" smtClean="0"/>
              <a:t>list of Grand Principles defining landed commons.</a:t>
            </a:r>
            <a:endParaRPr lang="en-US" b="1"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indent="0">
              <a:buFontTx/>
              <a:buNone/>
            </a:pPr>
            <a:endParaRPr lang="en-US" dirty="0" smtClean="0"/>
          </a:p>
        </p:txBody>
      </p:sp>
    </p:spTree>
    <p:extLst>
      <p:ext uri="{BB962C8B-B14F-4D97-AF65-F5344CB8AC3E}">
        <p14:creationId xmlns:p14="http://schemas.microsoft.com/office/powerpoint/2010/main" val="3948962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PhD research explores a method to overcome detrimental social and ecological aspects of </a:t>
            </a:r>
            <a:r>
              <a:rPr lang="en-US" dirty="0" err="1" smtClean="0"/>
              <a:t>privatisation</a:t>
            </a:r>
            <a:r>
              <a:rPr lang="en-US" dirty="0" smtClean="0"/>
              <a:t>, fragmentation and encroachment of urban and rural spaces in Flanders. </a:t>
            </a:r>
          </a:p>
          <a:p>
            <a:endParaRPr lang="en-US" dirty="0" smtClean="0"/>
          </a:p>
          <a:p>
            <a:endParaRPr lang="nl-BE" dirty="0"/>
          </a:p>
        </p:txBody>
      </p:sp>
      <p:sp>
        <p:nvSpPr>
          <p:cNvPr id="4" name="Slide Number Placeholder 3"/>
          <p:cNvSpPr>
            <a:spLocks noGrp="1"/>
          </p:cNvSpPr>
          <p:nvPr>
            <p:ph type="sldNum" sz="quarter" idx="10"/>
          </p:nvPr>
        </p:nvSpPr>
        <p:spPr/>
        <p:txBody>
          <a:bodyPr/>
          <a:lstStyle/>
          <a:p>
            <a:fld id="{0FF9FE98-5F16-4DE2-B14C-BF950B0E0ABB}" type="slidenum">
              <a:rPr lang="nl-BE" smtClean="0"/>
              <a:t>25</a:t>
            </a:fld>
            <a:endParaRPr lang="nl-BE"/>
          </a:p>
        </p:txBody>
      </p:sp>
    </p:spTree>
    <p:extLst>
      <p:ext uri="{BB962C8B-B14F-4D97-AF65-F5344CB8AC3E}">
        <p14:creationId xmlns:p14="http://schemas.microsoft.com/office/powerpoint/2010/main" val="2986428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conducted by the Flemish Policy Research Centre ‘Housing and Space’ (</a:t>
            </a:r>
            <a:r>
              <a:rPr lang="en-US" dirty="0" err="1" smtClean="0"/>
              <a:t>Verachtert</a:t>
            </a:r>
            <a:r>
              <a:rPr lang="en-US" dirty="0" smtClean="0"/>
              <a:t>, Van den Broeck, and Kuhk 2011) shows  how the Flemish planning permit system has evolved to </a:t>
            </a:r>
            <a:r>
              <a:rPr lang="en-US" dirty="0" err="1" smtClean="0"/>
              <a:t>favour</a:t>
            </a:r>
            <a:r>
              <a:rPr lang="en-US" dirty="0" smtClean="0"/>
              <a:t> private property through various interconnected mechanisms. De facto most if not all permit requests receive a positive answer from the planning administrations, making it all but impossible for governments to plan strategically for spatial development. </a:t>
            </a:r>
          </a:p>
          <a:p>
            <a:endParaRPr lang="nl-BE" dirty="0"/>
          </a:p>
        </p:txBody>
      </p:sp>
      <p:sp>
        <p:nvSpPr>
          <p:cNvPr id="4" name="Slide Number Placeholder 3"/>
          <p:cNvSpPr>
            <a:spLocks noGrp="1"/>
          </p:cNvSpPr>
          <p:nvPr>
            <p:ph type="sldNum" sz="quarter" idx="10"/>
          </p:nvPr>
        </p:nvSpPr>
        <p:spPr/>
        <p:txBody>
          <a:bodyPr/>
          <a:lstStyle/>
          <a:p>
            <a:fld id="{0FF9FE98-5F16-4DE2-B14C-BF950B0E0ABB}" type="slidenum">
              <a:rPr lang="nl-BE" smtClean="0"/>
              <a:t>26</a:t>
            </a:fld>
            <a:endParaRPr lang="nl-BE"/>
          </a:p>
        </p:txBody>
      </p:sp>
    </p:spTree>
    <p:extLst>
      <p:ext uri="{BB962C8B-B14F-4D97-AF65-F5344CB8AC3E}">
        <p14:creationId xmlns:p14="http://schemas.microsoft.com/office/powerpoint/2010/main" val="953501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hinders governance practices that intend to stimulate the collective enjoyment of land’s diverse amenities by a diversity of people (</a:t>
            </a:r>
            <a:r>
              <a:rPr lang="en-US" dirty="0" err="1" smtClean="0"/>
              <a:t>Verachtert</a:t>
            </a:r>
            <a:r>
              <a:rPr lang="en-US" dirty="0" smtClean="0"/>
              <a:t>, Van den Broeck 2015) </a:t>
            </a:r>
          </a:p>
          <a:p>
            <a:endParaRPr lang="nl-BE" dirty="0"/>
          </a:p>
        </p:txBody>
      </p:sp>
      <p:sp>
        <p:nvSpPr>
          <p:cNvPr id="4" name="Slide Number Placeholder 3"/>
          <p:cNvSpPr>
            <a:spLocks noGrp="1"/>
          </p:cNvSpPr>
          <p:nvPr>
            <p:ph type="sldNum" sz="quarter" idx="10"/>
          </p:nvPr>
        </p:nvSpPr>
        <p:spPr/>
        <p:txBody>
          <a:bodyPr/>
          <a:lstStyle/>
          <a:p>
            <a:fld id="{0FF9FE98-5F16-4DE2-B14C-BF950B0E0ABB}" type="slidenum">
              <a:rPr lang="nl-BE" smtClean="0"/>
              <a:t>29</a:t>
            </a:fld>
            <a:endParaRPr lang="nl-BE"/>
          </a:p>
        </p:txBody>
      </p:sp>
    </p:spTree>
    <p:extLst>
      <p:ext uri="{BB962C8B-B14F-4D97-AF65-F5344CB8AC3E}">
        <p14:creationId xmlns:p14="http://schemas.microsoft.com/office/powerpoint/2010/main" val="2076934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a:t>
            </a:r>
            <a:r>
              <a:rPr lang="nl-NL" baseline="0" dirty="0" smtClean="0"/>
              <a:t> afgelopen maanden, jaren is er in verschillende gemeenten in de Zuidrand, jullie gemeenten, heel wat gebeurd op het vlak van trage wegen. Er is intensief gewerkt aan dit netwerk van wegen en paden voor niet-gemotoriseerd verkeer maar met een publiek karakter. In dat netwerk onderscheiden we een belangrijke categorie nl. de wegen uit de Atlas der Buurtwegen maar ook heel wat feitelijke trage wegen met andere statuten horen bij dat netwerk. Waarom is er gewerkt aan de versterking van dit netwerk? Omwille van de voor de hand liggende voordelen die trage wegen hebben. Ze zijn belangrijk voor onze (duurzame) mobiliteit, ze zorgen voor lokale ontspannings- en recreatiemogelijkheden, ze maken soms deel uit van historisch erfgoed en ze hebben voordelen voor planten en dieren.</a:t>
            </a:r>
            <a:endParaRPr lang="nl-NL" dirty="0"/>
          </a:p>
        </p:txBody>
      </p:sp>
      <p:sp>
        <p:nvSpPr>
          <p:cNvPr id="4" name="Tijdelijke aanduiding voor dianummer 3"/>
          <p:cNvSpPr>
            <a:spLocks noGrp="1"/>
          </p:cNvSpPr>
          <p:nvPr>
            <p:ph type="sldNum" sz="quarter" idx="10"/>
          </p:nvPr>
        </p:nvSpPr>
        <p:spPr/>
        <p:txBody>
          <a:bodyPr/>
          <a:lstStyle/>
          <a:p>
            <a:pPr>
              <a:defRPr/>
            </a:pPr>
            <a:fld id="{6F231565-3697-42F0-B509-32758919268D}" type="slidenum">
              <a:rPr lang="nl-BE" smtClean="0"/>
              <a:pPr>
                <a:defRPr/>
              </a:pPr>
              <a:t>30</a:t>
            </a:fld>
            <a:endParaRPr lang="nl-BE"/>
          </a:p>
        </p:txBody>
      </p:sp>
    </p:spTree>
    <p:extLst>
      <p:ext uri="{BB962C8B-B14F-4D97-AF65-F5344CB8AC3E}">
        <p14:creationId xmlns:p14="http://schemas.microsoft.com/office/powerpoint/2010/main" val="3090615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BE" dirty="0" smtClean="0"/>
              <a:t>Trage wegen zijn wegen voor traag verkeer: fietsers, voetgangers, ruiters…</a:t>
            </a:r>
          </a:p>
          <a:p>
            <a:pPr eaLnBrk="1" hangingPunct="1"/>
            <a:r>
              <a:rPr lang="nl-BE" dirty="0" smtClean="0"/>
              <a:t>Duizend vormen: breed en smal; verhard en onverhard; in de stad en op de buiten en in het bos</a:t>
            </a:r>
          </a:p>
        </p:txBody>
      </p:sp>
      <p:sp>
        <p:nvSpPr>
          <p:cNvPr id="5120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rgbClr val="336699"/>
                </a:solidFill>
                <a:latin typeface="Verdana" pitchFamily="34" charset="0"/>
                <a:cs typeface="Times New Roman" pitchFamily="18" charset="0"/>
              </a:defRPr>
            </a:lvl1pPr>
            <a:lvl2pPr marL="742950" indent="-285750" eaLnBrk="0" hangingPunct="0">
              <a:defRPr sz="2800">
                <a:solidFill>
                  <a:srgbClr val="336699"/>
                </a:solidFill>
                <a:latin typeface="Verdana" pitchFamily="34" charset="0"/>
                <a:cs typeface="Times New Roman" pitchFamily="18" charset="0"/>
              </a:defRPr>
            </a:lvl2pPr>
            <a:lvl3pPr marL="1143000" indent="-228600" eaLnBrk="0" hangingPunct="0">
              <a:defRPr sz="2800">
                <a:solidFill>
                  <a:srgbClr val="336699"/>
                </a:solidFill>
                <a:latin typeface="Verdana" pitchFamily="34" charset="0"/>
                <a:cs typeface="Times New Roman" pitchFamily="18" charset="0"/>
              </a:defRPr>
            </a:lvl3pPr>
            <a:lvl4pPr marL="1600200" indent="-228600" eaLnBrk="0" hangingPunct="0">
              <a:defRPr sz="2800">
                <a:solidFill>
                  <a:srgbClr val="336699"/>
                </a:solidFill>
                <a:latin typeface="Verdana" pitchFamily="34" charset="0"/>
                <a:cs typeface="Times New Roman" pitchFamily="18" charset="0"/>
              </a:defRPr>
            </a:lvl4pPr>
            <a:lvl5pPr marL="2057400" indent="-228600" eaLnBrk="0" hangingPunct="0">
              <a:defRPr sz="2800">
                <a:solidFill>
                  <a:srgbClr val="336699"/>
                </a:solidFill>
                <a:latin typeface="Verdana" pitchFamily="34" charset="0"/>
                <a:cs typeface="Times New Roman" pitchFamily="18" charset="0"/>
              </a:defRPr>
            </a:lvl5pPr>
            <a:lvl6pPr marL="2514600" indent="-228600" algn="ctr" eaLnBrk="0" fontAlgn="base" hangingPunct="0">
              <a:spcBef>
                <a:spcPct val="20000"/>
              </a:spcBef>
              <a:spcAft>
                <a:spcPct val="0"/>
              </a:spcAft>
              <a:defRPr sz="2800">
                <a:solidFill>
                  <a:srgbClr val="336699"/>
                </a:solidFill>
                <a:latin typeface="Verdana" pitchFamily="34" charset="0"/>
                <a:cs typeface="Times New Roman" pitchFamily="18" charset="0"/>
              </a:defRPr>
            </a:lvl6pPr>
            <a:lvl7pPr marL="2971800" indent="-228600" algn="ctr" eaLnBrk="0" fontAlgn="base" hangingPunct="0">
              <a:spcBef>
                <a:spcPct val="20000"/>
              </a:spcBef>
              <a:spcAft>
                <a:spcPct val="0"/>
              </a:spcAft>
              <a:defRPr sz="2800">
                <a:solidFill>
                  <a:srgbClr val="336699"/>
                </a:solidFill>
                <a:latin typeface="Verdana" pitchFamily="34" charset="0"/>
                <a:cs typeface="Times New Roman" pitchFamily="18" charset="0"/>
              </a:defRPr>
            </a:lvl7pPr>
            <a:lvl8pPr marL="3429000" indent="-228600" algn="ctr" eaLnBrk="0" fontAlgn="base" hangingPunct="0">
              <a:spcBef>
                <a:spcPct val="20000"/>
              </a:spcBef>
              <a:spcAft>
                <a:spcPct val="0"/>
              </a:spcAft>
              <a:defRPr sz="2800">
                <a:solidFill>
                  <a:srgbClr val="336699"/>
                </a:solidFill>
                <a:latin typeface="Verdana" pitchFamily="34" charset="0"/>
                <a:cs typeface="Times New Roman" pitchFamily="18" charset="0"/>
              </a:defRPr>
            </a:lvl8pPr>
            <a:lvl9pPr marL="3886200" indent="-228600" algn="ctr" eaLnBrk="0" fontAlgn="base" hangingPunct="0">
              <a:spcBef>
                <a:spcPct val="20000"/>
              </a:spcBef>
              <a:spcAft>
                <a:spcPct val="0"/>
              </a:spcAft>
              <a:defRPr sz="2800">
                <a:solidFill>
                  <a:srgbClr val="336699"/>
                </a:solidFill>
                <a:latin typeface="Verdana" pitchFamily="34" charset="0"/>
                <a:cs typeface="Times New Roman" pitchFamily="18" charset="0"/>
              </a:defRPr>
            </a:lvl9pPr>
          </a:lstStyle>
          <a:p>
            <a:pPr eaLnBrk="1" hangingPunct="1"/>
            <a:fld id="{F8312067-03F3-4E8F-859D-A573AB4F9BC8}" type="slidenum">
              <a:rPr lang="nl-BE" sz="1200" smtClean="0"/>
              <a:pPr eaLnBrk="1" hangingPunct="1"/>
              <a:t>31</a:t>
            </a:fld>
            <a:endParaRPr lang="nl-BE" sz="1200" smtClean="0"/>
          </a:p>
        </p:txBody>
      </p:sp>
    </p:spTree>
    <p:extLst>
      <p:ext uri="{BB962C8B-B14F-4D97-AF65-F5344CB8AC3E}">
        <p14:creationId xmlns:p14="http://schemas.microsoft.com/office/powerpoint/2010/main" val="750796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BE" smtClean="0"/>
              <a:t>Stedelijke context versus landelijke context:</a:t>
            </a:r>
          </a:p>
          <a:p>
            <a:pPr eaLnBrk="1" hangingPunct="1"/>
            <a:r>
              <a:rPr lang="nl-BE" smtClean="0"/>
              <a:t>Mobiliteit (schoolgaande kinderen) maar ook: recreatie, natuur</a:t>
            </a:r>
          </a:p>
        </p:txBody>
      </p:sp>
      <p:sp>
        <p:nvSpPr>
          <p:cNvPr id="5222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rgbClr val="336699"/>
                </a:solidFill>
                <a:latin typeface="Verdana" pitchFamily="34" charset="0"/>
                <a:cs typeface="Times New Roman" pitchFamily="18" charset="0"/>
              </a:defRPr>
            </a:lvl1pPr>
            <a:lvl2pPr marL="742950" indent="-285750" eaLnBrk="0" hangingPunct="0">
              <a:defRPr sz="2800">
                <a:solidFill>
                  <a:srgbClr val="336699"/>
                </a:solidFill>
                <a:latin typeface="Verdana" pitchFamily="34" charset="0"/>
                <a:cs typeface="Times New Roman" pitchFamily="18" charset="0"/>
              </a:defRPr>
            </a:lvl2pPr>
            <a:lvl3pPr marL="1143000" indent="-228600" eaLnBrk="0" hangingPunct="0">
              <a:defRPr sz="2800">
                <a:solidFill>
                  <a:srgbClr val="336699"/>
                </a:solidFill>
                <a:latin typeface="Verdana" pitchFamily="34" charset="0"/>
                <a:cs typeface="Times New Roman" pitchFamily="18" charset="0"/>
              </a:defRPr>
            </a:lvl3pPr>
            <a:lvl4pPr marL="1600200" indent="-228600" eaLnBrk="0" hangingPunct="0">
              <a:defRPr sz="2800">
                <a:solidFill>
                  <a:srgbClr val="336699"/>
                </a:solidFill>
                <a:latin typeface="Verdana" pitchFamily="34" charset="0"/>
                <a:cs typeface="Times New Roman" pitchFamily="18" charset="0"/>
              </a:defRPr>
            </a:lvl4pPr>
            <a:lvl5pPr marL="2057400" indent="-228600" eaLnBrk="0" hangingPunct="0">
              <a:defRPr sz="2800">
                <a:solidFill>
                  <a:srgbClr val="336699"/>
                </a:solidFill>
                <a:latin typeface="Verdana" pitchFamily="34" charset="0"/>
                <a:cs typeface="Times New Roman" pitchFamily="18" charset="0"/>
              </a:defRPr>
            </a:lvl5pPr>
            <a:lvl6pPr marL="2514600" indent="-228600" algn="ctr" eaLnBrk="0" fontAlgn="base" hangingPunct="0">
              <a:spcBef>
                <a:spcPct val="20000"/>
              </a:spcBef>
              <a:spcAft>
                <a:spcPct val="0"/>
              </a:spcAft>
              <a:defRPr sz="2800">
                <a:solidFill>
                  <a:srgbClr val="336699"/>
                </a:solidFill>
                <a:latin typeface="Verdana" pitchFamily="34" charset="0"/>
                <a:cs typeface="Times New Roman" pitchFamily="18" charset="0"/>
              </a:defRPr>
            </a:lvl6pPr>
            <a:lvl7pPr marL="2971800" indent="-228600" algn="ctr" eaLnBrk="0" fontAlgn="base" hangingPunct="0">
              <a:spcBef>
                <a:spcPct val="20000"/>
              </a:spcBef>
              <a:spcAft>
                <a:spcPct val="0"/>
              </a:spcAft>
              <a:defRPr sz="2800">
                <a:solidFill>
                  <a:srgbClr val="336699"/>
                </a:solidFill>
                <a:latin typeface="Verdana" pitchFamily="34" charset="0"/>
                <a:cs typeface="Times New Roman" pitchFamily="18" charset="0"/>
              </a:defRPr>
            </a:lvl7pPr>
            <a:lvl8pPr marL="3429000" indent="-228600" algn="ctr" eaLnBrk="0" fontAlgn="base" hangingPunct="0">
              <a:spcBef>
                <a:spcPct val="20000"/>
              </a:spcBef>
              <a:spcAft>
                <a:spcPct val="0"/>
              </a:spcAft>
              <a:defRPr sz="2800">
                <a:solidFill>
                  <a:srgbClr val="336699"/>
                </a:solidFill>
                <a:latin typeface="Verdana" pitchFamily="34" charset="0"/>
                <a:cs typeface="Times New Roman" pitchFamily="18" charset="0"/>
              </a:defRPr>
            </a:lvl8pPr>
            <a:lvl9pPr marL="3886200" indent="-228600" algn="ctr" eaLnBrk="0" fontAlgn="base" hangingPunct="0">
              <a:spcBef>
                <a:spcPct val="20000"/>
              </a:spcBef>
              <a:spcAft>
                <a:spcPct val="0"/>
              </a:spcAft>
              <a:defRPr sz="2800">
                <a:solidFill>
                  <a:srgbClr val="336699"/>
                </a:solidFill>
                <a:latin typeface="Verdana" pitchFamily="34" charset="0"/>
                <a:cs typeface="Times New Roman" pitchFamily="18" charset="0"/>
              </a:defRPr>
            </a:lvl9pPr>
          </a:lstStyle>
          <a:p>
            <a:pPr eaLnBrk="1" hangingPunct="1"/>
            <a:fld id="{146A257C-008B-4D5E-B165-D39FD0468EC1}" type="slidenum">
              <a:rPr lang="nl-BE" sz="1200" smtClean="0"/>
              <a:pPr eaLnBrk="1" hangingPunct="1"/>
              <a:t>32</a:t>
            </a:fld>
            <a:endParaRPr lang="nl-BE" sz="1200" smtClean="0"/>
          </a:p>
        </p:txBody>
      </p:sp>
    </p:spTree>
    <p:extLst>
      <p:ext uri="{BB962C8B-B14F-4D97-AF65-F5344CB8AC3E}">
        <p14:creationId xmlns:p14="http://schemas.microsoft.com/office/powerpoint/2010/main" val="2714046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55410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3/10/2018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29485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3/10/2018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37797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90740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3/10/2018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52444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3/10/2018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88433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3/10/2018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95885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3/10/2018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09630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3/10/2018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21453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en-US" smtClean="0"/>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3/10/2018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09684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2">
              <a:lumMod val="60000"/>
              <a:lumOff val="4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3/10/2018</a:t>
            </a:fld>
            <a:endParaRPr lang="en-US" dirty="0"/>
          </a:p>
        </p:txBody>
      </p:sp>
      <p:sp>
        <p:nvSpPr>
          <p:cNvPr id="9" name="Footer Placeholder 8"/>
          <p:cNvSpPr>
            <a:spLocks noGrp="1"/>
          </p:cNvSpPr>
          <p:nvPr>
            <p:ph type="ftr" sz="quarter" idx="11"/>
          </p:nvPr>
        </p:nvSpPr>
        <p:spPr>
          <a:xfrm>
            <a:off x="2624326" y="6356351"/>
            <a:ext cx="4433638"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79083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8861898" y="758952"/>
            <a:ext cx="288036"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5586B75A-687E-405C-8A0B-8D00578BA2C3}" type="datetimeFigureOut">
              <a:rPr lang="en-US" smtClean="0"/>
              <a:pPr/>
              <a:t>3/10/2018</a:t>
            </a:fld>
            <a:endParaRPr lang="en-US" dirty="0"/>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91914673"/>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1.gif"/></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customXml" Target="../ink/ink2.xml"/><Relationship Id="rId4" Type="http://schemas.openxmlformats.org/officeDocument/2006/relationships/image" Target="../media/image43.emf"/></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customXml" Target="../ink/ink3.xml"/><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customXml" Target="../ink/ink4.xml"/><Relationship Id="rId4" Type="http://schemas.openxmlformats.org/officeDocument/2006/relationships/image" Target="../media/image43.emf"/></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9" descr="cid:image001.png@01D35D60.571517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052" y="1244853"/>
            <a:ext cx="5136776" cy="130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1461109" y="2652863"/>
            <a:ext cx="5041719" cy="3227295"/>
          </a:xfrm>
          <a:prstGeom prst="rect">
            <a:avLst/>
          </a:prstGeom>
        </p:spPr>
      </p:pic>
      <p:sp>
        <p:nvSpPr>
          <p:cNvPr id="6" name="TextBox 5"/>
          <p:cNvSpPr txBox="1"/>
          <p:nvPr/>
        </p:nvSpPr>
        <p:spPr>
          <a:xfrm>
            <a:off x="6957380" y="5141494"/>
            <a:ext cx="2186620" cy="738664"/>
          </a:xfrm>
          <a:prstGeom prst="rect">
            <a:avLst/>
          </a:prstGeom>
          <a:noFill/>
        </p:spPr>
        <p:txBody>
          <a:bodyPr wrap="square" rtlCol="0">
            <a:spAutoFit/>
          </a:bodyPr>
          <a:lstStyle/>
          <a:p>
            <a:r>
              <a:rPr lang="nl-BE" sz="1400" smtClean="0">
                <a:solidFill>
                  <a:schemeClr val="accent5">
                    <a:lumMod val="50000"/>
                  </a:schemeClr>
                </a:solidFill>
              </a:rPr>
              <a:t>Workshop </a:t>
            </a:r>
          </a:p>
          <a:p>
            <a:r>
              <a:rPr lang="nl-BE" sz="1400" smtClean="0">
                <a:solidFill>
                  <a:schemeClr val="accent5">
                    <a:lumMod val="50000"/>
                  </a:schemeClr>
                </a:solidFill>
              </a:rPr>
              <a:t>door Annette Kuhk </a:t>
            </a:r>
          </a:p>
          <a:p>
            <a:r>
              <a:rPr lang="nl-BE" sz="1400" smtClean="0">
                <a:solidFill>
                  <a:schemeClr val="accent5">
                    <a:lumMod val="50000"/>
                  </a:schemeClr>
                </a:solidFill>
              </a:rPr>
              <a:t>en Sofia Saavedra Bruno</a:t>
            </a:r>
            <a:endParaRPr lang="nl-BE" sz="1400">
              <a:solidFill>
                <a:schemeClr val="accent5">
                  <a:lumMod val="50000"/>
                </a:schemeClr>
              </a:solidFill>
            </a:endParaRPr>
          </a:p>
        </p:txBody>
      </p:sp>
    </p:spTree>
    <p:extLst>
      <p:ext uri="{BB962C8B-B14F-4D97-AF65-F5344CB8AC3E}">
        <p14:creationId xmlns:p14="http://schemas.microsoft.com/office/powerpoint/2010/main" val="3730896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144000" cy="6858001"/>
          </a:xfrm>
        </p:spPr>
      </p:pic>
    </p:spTree>
    <p:extLst>
      <p:ext uri="{BB962C8B-B14F-4D97-AF65-F5344CB8AC3E}">
        <p14:creationId xmlns:p14="http://schemas.microsoft.com/office/powerpoint/2010/main" val="34867597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5066490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89646" y="78377"/>
            <a:ext cx="8724342" cy="6582399"/>
          </a:xfrm>
          <a:prstGeom prst="triangle">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xtBox 2"/>
          <p:cNvSpPr txBox="1"/>
          <p:nvPr/>
        </p:nvSpPr>
        <p:spPr>
          <a:xfrm>
            <a:off x="3872752" y="745338"/>
            <a:ext cx="2008094" cy="369332"/>
          </a:xfrm>
          <a:prstGeom prst="rect">
            <a:avLst/>
          </a:prstGeom>
          <a:noFill/>
        </p:spPr>
        <p:txBody>
          <a:bodyPr wrap="square" rtlCol="0">
            <a:spAutoFit/>
          </a:bodyPr>
          <a:lstStyle/>
          <a:p>
            <a:r>
              <a:rPr lang="nl-BE" smtClean="0"/>
              <a:t>OVERHEID</a:t>
            </a:r>
            <a:endParaRPr lang="nl-BE"/>
          </a:p>
        </p:txBody>
      </p:sp>
      <p:sp>
        <p:nvSpPr>
          <p:cNvPr id="4" name="TextBox 3"/>
          <p:cNvSpPr txBox="1"/>
          <p:nvPr/>
        </p:nvSpPr>
        <p:spPr>
          <a:xfrm>
            <a:off x="7709647" y="6291444"/>
            <a:ext cx="1013012" cy="369332"/>
          </a:xfrm>
          <a:prstGeom prst="rect">
            <a:avLst/>
          </a:prstGeom>
          <a:noFill/>
        </p:spPr>
        <p:txBody>
          <a:bodyPr wrap="square" rtlCol="0">
            <a:spAutoFit/>
          </a:bodyPr>
          <a:lstStyle/>
          <a:p>
            <a:r>
              <a:rPr lang="nl-BE" smtClean="0"/>
              <a:t>MARKT</a:t>
            </a:r>
            <a:endParaRPr lang="nl-BE"/>
          </a:p>
        </p:txBody>
      </p:sp>
      <p:sp>
        <p:nvSpPr>
          <p:cNvPr id="5" name="TextBox 4"/>
          <p:cNvSpPr txBox="1"/>
          <p:nvPr/>
        </p:nvSpPr>
        <p:spPr>
          <a:xfrm>
            <a:off x="242046" y="6291444"/>
            <a:ext cx="1210236" cy="369332"/>
          </a:xfrm>
          <a:prstGeom prst="rect">
            <a:avLst/>
          </a:prstGeom>
          <a:noFill/>
        </p:spPr>
        <p:txBody>
          <a:bodyPr wrap="square" rtlCol="0">
            <a:spAutoFit/>
          </a:bodyPr>
          <a:lstStyle/>
          <a:p>
            <a:r>
              <a:rPr lang="nl-BE" smtClean="0"/>
              <a:t>BURGERS</a:t>
            </a:r>
            <a:endParaRPr lang="nl-BE"/>
          </a:p>
        </p:txBody>
      </p:sp>
      <p:sp>
        <p:nvSpPr>
          <p:cNvPr id="16" name="TextBox 15"/>
          <p:cNvSpPr txBox="1"/>
          <p:nvPr/>
        </p:nvSpPr>
        <p:spPr>
          <a:xfrm>
            <a:off x="6196262" y="5922112"/>
            <a:ext cx="2133600" cy="369332"/>
          </a:xfrm>
          <a:prstGeom prst="rect">
            <a:avLst/>
          </a:prstGeom>
          <a:noFill/>
        </p:spPr>
        <p:txBody>
          <a:bodyPr wrap="square" rtlCol="0">
            <a:spAutoFit/>
          </a:bodyPr>
          <a:lstStyle/>
          <a:p>
            <a:pPr algn="ctr"/>
            <a:r>
              <a:rPr lang="nl-BE" smtClean="0"/>
              <a:t>private eigendom</a:t>
            </a:r>
            <a:endParaRPr lang="nl-BE"/>
          </a:p>
        </p:txBody>
      </p:sp>
      <p:grpSp>
        <p:nvGrpSpPr>
          <p:cNvPr id="8" name="Group 7"/>
          <p:cNvGrpSpPr/>
          <p:nvPr/>
        </p:nvGrpSpPr>
        <p:grpSpPr>
          <a:xfrm>
            <a:off x="4697144" y="3446076"/>
            <a:ext cx="2565918" cy="2323033"/>
            <a:chOff x="4697144" y="3446076"/>
            <a:chExt cx="2565918" cy="2323033"/>
          </a:xfrm>
        </p:grpSpPr>
        <p:sp>
          <p:nvSpPr>
            <p:cNvPr id="7" name="TextBox 6"/>
            <p:cNvSpPr txBox="1"/>
            <p:nvPr/>
          </p:nvSpPr>
          <p:spPr>
            <a:xfrm>
              <a:off x="4697144" y="3446076"/>
              <a:ext cx="2133600" cy="646331"/>
            </a:xfrm>
            <a:prstGeom prst="rect">
              <a:avLst/>
            </a:prstGeom>
            <a:noFill/>
          </p:spPr>
          <p:txBody>
            <a:bodyPr wrap="square" rtlCol="0">
              <a:spAutoFit/>
            </a:bodyPr>
            <a:lstStyle/>
            <a:p>
              <a:pPr algn="ctr"/>
              <a:r>
                <a:rPr lang="nl-BE"/>
                <a:t>p</a:t>
              </a:r>
              <a:r>
                <a:rPr lang="nl-BE" smtClean="0"/>
                <a:t>ublieke ruimte op private eigendom?</a:t>
              </a:r>
              <a:endParaRPr lang="nl-BE"/>
            </a:p>
          </p:txBody>
        </p:sp>
        <p:cxnSp>
          <p:nvCxnSpPr>
            <p:cNvPr id="18" name="Straight Arrow Connector 17"/>
            <p:cNvCxnSpPr/>
            <p:nvPr/>
          </p:nvCxnSpPr>
          <p:spPr>
            <a:xfrm flipH="1" flipV="1">
              <a:off x="6228346" y="4168909"/>
              <a:ext cx="1034716" cy="1600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p:cNvCxnSpPr/>
          <p:nvPr/>
        </p:nvCxnSpPr>
        <p:spPr>
          <a:xfrm flipH="1">
            <a:off x="1815223" y="1853578"/>
            <a:ext cx="1946768" cy="345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04818" y="5368958"/>
            <a:ext cx="2133600" cy="646331"/>
          </a:xfrm>
          <a:prstGeom prst="rect">
            <a:avLst/>
          </a:prstGeom>
          <a:noFill/>
        </p:spPr>
        <p:txBody>
          <a:bodyPr wrap="square" rtlCol="0">
            <a:spAutoFit/>
          </a:bodyPr>
          <a:lstStyle/>
          <a:p>
            <a:pPr algn="ctr"/>
            <a:r>
              <a:rPr lang="nl-BE" smtClean="0"/>
              <a:t>Commons in publieke ruimte</a:t>
            </a:r>
            <a:endParaRPr lang="nl-BE"/>
          </a:p>
        </p:txBody>
      </p:sp>
      <p:grpSp>
        <p:nvGrpSpPr>
          <p:cNvPr id="9" name="Group 8"/>
          <p:cNvGrpSpPr/>
          <p:nvPr/>
        </p:nvGrpSpPr>
        <p:grpSpPr>
          <a:xfrm>
            <a:off x="3385017" y="1369543"/>
            <a:ext cx="2378927" cy="1904652"/>
            <a:chOff x="3385017" y="1369543"/>
            <a:chExt cx="2378927" cy="1904652"/>
          </a:xfrm>
        </p:grpSpPr>
        <p:sp>
          <p:nvSpPr>
            <p:cNvPr id="6" name="TextBox 5"/>
            <p:cNvSpPr txBox="1"/>
            <p:nvPr/>
          </p:nvSpPr>
          <p:spPr>
            <a:xfrm>
              <a:off x="3385017" y="1369543"/>
              <a:ext cx="2133600" cy="369332"/>
            </a:xfrm>
            <a:prstGeom prst="rect">
              <a:avLst/>
            </a:prstGeom>
            <a:noFill/>
          </p:spPr>
          <p:txBody>
            <a:bodyPr wrap="square" rtlCol="0">
              <a:spAutoFit/>
            </a:bodyPr>
            <a:lstStyle/>
            <a:p>
              <a:pPr algn="ctr"/>
              <a:r>
                <a:rPr lang="nl-BE"/>
                <a:t>p</a:t>
              </a:r>
              <a:r>
                <a:rPr lang="nl-BE" smtClean="0"/>
                <a:t>ublieke ruimte</a:t>
              </a:r>
              <a:endParaRPr lang="nl-BE"/>
            </a:p>
          </p:txBody>
        </p:sp>
        <p:cxnSp>
          <p:nvCxnSpPr>
            <p:cNvPr id="34" name="Straight Arrow Connector 33"/>
            <p:cNvCxnSpPr/>
            <p:nvPr/>
          </p:nvCxnSpPr>
          <p:spPr>
            <a:xfrm flipH="1" flipV="1">
              <a:off x="4983831" y="1853578"/>
              <a:ext cx="780113" cy="1420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585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2162" y="848596"/>
            <a:ext cx="4424082" cy="369332"/>
          </a:xfrm>
          <a:prstGeom prst="rect">
            <a:avLst/>
          </a:prstGeom>
        </p:spPr>
        <p:txBody>
          <a:bodyPr wrap="square">
            <a:spAutoFit/>
          </a:bodyPr>
          <a:lstStyle/>
          <a:p>
            <a:r>
              <a:rPr lang="nl-BE" smtClean="0">
                <a:solidFill>
                  <a:srgbClr val="007279"/>
                </a:solidFill>
              </a:rPr>
              <a:t>Artikel guardian</a:t>
            </a:r>
            <a:endParaRPr lang="nl-BE">
              <a:solidFill>
                <a:srgbClr val="007279"/>
              </a:solidFill>
            </a:endParaRPr>
          </a:p>
        </p:txBody>
      </p:sp>
      <p:pic>
        <p:nvPicPr>
          <p:cNvPr id="3" name="Picture 2"/>
          <p:cNvPicPr>
            <a:picLocks noChangeAspect="1"/>
          </p:cNvPicPr>
          <p:nvPr/>
        </p:nvPicPr>
        <p:blipFill>
          <a:blip r:embed="rId3"/>
          <a:stretch>
            <a:fillRect/>
          </a:stretch>
        </p:blipFill>
        <p:spPr>
          <a:xfrm>
            <a:off x="0" y="0"/>
            <a:ext cx="9722319" cy="6858000"/>
          </a:xfrm>
          <a:prstGeom prst="rect">
            <a:avLst/>
          </a:prstGeom>
        </p:spPr>
      </p:pic>
    </p:spTree>
    <p:extLst>
      <p:ext uri="{BB962C8B-B14F-4D97-AF65-F5344CB8AC3E}">
        <p14:creationId xmlns:p14="http://schemas.microsoft.com/office/powerpoint/2010/main" val="13961762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8338"/>
          <a:stretch/>
        </p:blipFill>
        <p:spPr>
          <a:xfrm>
            <a:off x="-624116" y="852188"/>
            <a:ext cx="9864945" cy="5505070"/>
          </a:xfrm>
          <a:prstGeom prst="rect">
            <a:avLst/>
          </a:prstGeom>
        </p:spPr>
      </p:pic>
      <p:pic>
        <p:nvPicPr>
          <p:cNvPr id="6" name="Picture 5"/>
          <p:cNvPicPr>
            <a:picLocks noChangeAspect="1"/>
          </p:cNvPicPr>
          <p:nvPr/>
        </p:nvPicPr>
        <p:blipFill>
          <a:blip r:embed="rId4">
            <a:lum bright="-6000"/>
          </a:blip>
          <a:stretch>
            <a:fillRect/>
          </a:stretch>
        </p:blipFill>
        <p:spPr>
          <a:xfrm>
            <a:off x="1213943" y="1355836"/>
            <a:ext cx="6537043" cy="3244250"/>
          </a:xfrm>
          <a:prstGeom prst="rect">
            <a:avLst/>
          </a:prstGeom>
        </p:spPr>
      </p:pic>
    </p:spTree>
    <p:extLst>
      <p:ext uri="{BB962C8B-B14F-4D97-AF65-F5344CB8AC3E}">
        <p14:creationId xmlns:p14="http://schemas.microsoft.com/office/powerpoint/2010/main" val="28895270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erelateerde afbeeld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22" y="988290"/>
            <a:ext cx="9440424" cy="4950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6704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15609" y="3884427"/>
            <a:ext cx="4424082" cy="369332"/>
          </a:xfrm>
          <a:prstGeom prst="rect">
            <a:avLst/>
          </a:prstGeom>
        </p:spPr>
        <p:txBody>
          <a:bodyPr wrap="square">
            <a:spAutoFit/>
          </a:bodyPr>
          <a:lstStyle/>
          <a:p>
            <a:r>
              <a:rPr lang="nl-BE" smtClean="0">
                <a:solidFill>
                  <a:srgbClr val="007279"/>
                </a:solidFill>
              </a:rPr>
              <a:t>Voetpad voor de amerikaanse ambassade</a:t>
            </a:r>
            <a:endParaRPr lang="nl-BE">
              <a:solidFill>
                <a:srgbClr val="007279"/>
              </a:solidFill>
            </a:endParaRPr>
          </a:p>
        </p:txBody>
      </p:sp>
      <p:pic>
        <p:nvPicPr>
          <p:cNvPr id="3" name="Picture 2"/>
          <p:cNvPicPr>
            <a:picLocks noChangeAspect="1"/>
          </p:cNvPicPr>
          <p:nvPr/>
        </p:nvPicPr>
        <p:blipFill>
          <a:blip r:embed="rId2"/>
          <a:stretch>
            <a:fillRect/>
          </a:stretch>
        </p:blipFill>
        <p:spPr>
          <a:xfrm>
            <a:off x="-267856" y="0"/>
            <a:ext cx="10761415" cy="6858000"/>
          </a:xfrm>
          <a:prstGeom prst="rect">
            <a:avLst/>
          </a:prstGeom>
        </p:spPr>
      </p:pic>
    </p:spTree>
    <p:extLst>
      <p:ext uri="{BB962C8B-B14F-4D97-AF65-F5344CB8AC3E}">
        <p14:creationId xmlns:p14="http://schemas.microsoft.com/office/powerpoint/2010/main" val="25606137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164889"/>
            <a:ext cx="2428875" cy="2047875"/>
          </a:xfrm>
          <a:prstGeom prst="rect">
            <a:avLst/>
          </a:prstGeom>
        </p:spPr>
      </p:pic>
      <p:pic>
        <p:nvPicPr>
          <p:cNvPr id="3" name="Picture 2"/>
          <p:cNvPicPr>
            <a:picLocks noChangeAspect="1"/>
          </p:cNvPicPr>
          <p:nvPr/>
        </p:nvPicPr>
        <p:blipFill>
          <a:blip r:embed="rId3"/>
          <a:stretch>
            <a:fillRect/>
          </a:stretch>
        </p:blipFill>
        <p:spPr>
          <a:xfrm>
            <a:off x="2578004" y="0"/>
            <a:ext cx="6565996" cy="3116179"/>
          </a:xfrm>
          <a:prstGeom prst="rect">
            <a:avLst/>
          </a:prstGeom>
        </p:spPr>
      </p:pic>
      <p:pic>
        <p:nvPicPr>
          <p:cNvPr id="4" name="Picture 3"/>
          <p:cNvPicPr>
            <a:picLocks noChangeAspect="1"/>
          </p:cNvPicPr>
          <p:nvPr/>
        </p:nvPicPr>
        <p:blipFill>
          <a:blip r:embed="rId4"/>
          <a:stretch>
            <a:fillRect/>
          </a:stretch>
        </p:blipFill>
        <p:spPr>
          <a:xfrm>
            <a:off x="2578005" y="3230778"/>
            <a:ext cx="6565996" cy="2981986"/>
          </a:xfrm>
          <a:prstGeom prst="rect">
            <a:avLst/>
          </a:prstGeom>
        </p:spPr>
      </p:pic>
    </p:spTree>
    <p:extLst>
      <p:ext uri="{BB962C8B-B14F-4D97-AF65-F5344CB8AC3E}">
        <p14:creationId xmlns:p14="http://schemas.microsoft.com/office/powerpoint/2010/main" val="10845660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fbeeldingsresultaat voor volkspark potsdam kasse"/>
          <p:cNvPicPr>
            <a:picLocks noChangeAspect="1" noChangeArrowheads="1"/>
          </p:cNvPicPr>
          <p:nvPr/>
        </p:nvPicPr>
        <p:blipFill rotWithShape="1">
          <a:blip r:embed="rId2">
            <a:extLst>
              <a:ext uri="{28A0092B-C50C-407E-A947-70E740481C1C}">
                <a14:useLocalDpi xmlns:a14="http://schemas.microsoft.com/office/drawing/2010/main" val="0"/>
              </a:ext>
            </a:extLst>
          </a:blip>
          <a:srcRect l="508" t="508" r="-508" b="22842"/>
          <a:stretch/>
        </p:blipFill>
        <p:spPr bwMode="auto">
          <a:xfrm>
            <a:off x="11314" y="3823139"/>
            <a:ext cx="1552902" cy="11902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639766" y="3823138"/>
            <a:ext cx="2095683" cy="2326081"/>
          </a:xfrm>
          <a:prstGeom prst="rect">
            <a:avLst/>
          </a:prstGeom>
        </p:spPr>
      </p:pic>
      <p:pic>
        <p:nvPicPr>
          <p:cNvPr id="6" name="Picture 5"/>
          <p:cNvPicPr>
            <a:picLocks noChangeAspect="1"/>
          </p:cNvPicPr>
          <p:nvPr/>
        </p:nvPicPr>
        <p:blipFill>
          <a:blip r:embed="rId4"/>
          <a:stretch>
            <a:fillRect/>
          </a:stretch>
        </p:blipFill>
        <p:spPr>
          <a:xfrm>
            <a:off x="3810999" y="1245476"/>
            <a:ext cx="5333001" cy="4900596"/>
          </a:xfrm>
          <a:prstGeom prst="rect">
            <a:avLst/>
          </a:prstGeom>
        </p:spPr>
      </p:pic>
      <p:pic>
        <p:nvPicPr>
          <p:cNvPr id="1026" name="Picture 2" descr="Afbeeldingsresultaat voor volkspark potsd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245476"/>
            <a:ext cx="3735448" cy="24862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volkspark potsd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88" y="5104882"/>
            <a:ext cx="1665904" cy="104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0882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89646" y="78377"/>
            <a:ext cx="8724342" cy="6582399"/>
          </a:xfrm>
          <a:prstGeom prst="triangle">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xtBox 2"/>
          <p:cNvSpPr txBox="1"/>
          <p:nvPr/>
        </p:nvSpPr>
        <p:spPr>
          <a:xfrm>
            <a:off x="3872752" y="745338"/>
            <a:ext cx="2008094" cy="369332"/>
          </a:xfrm>
          <a:prstGeom prst="rect">
            <a:avLst/>
          </a:prstGeom>
          <a:noFill/>
        </p:spPr>
        <p:txBody>
          <a:bodyPr wrap="square" rtlCol="0">
            <a:spAutoFit/>
          </a:bodyPr>
          <a:lstStyle/>
          <a:p>
            <a:r>
              <a:rPr lang="nl-BE" smtClean="0"/>
              <a:t>OVERHEID</a:t>
            </a:r>
            <a:endParaRPr lang="nl-BE"/>
          </a:p>
        </p:txBody>
      </p:sp>
      <p:sp>
        <p:nvSpPr>
          <p:cNvPr id="4" name="TextBox 3"/>
          <p:cNvSpPr txBox="1"/>
          <p:nvPr/>
        </p:nvSpPr>
        <p:spPr>
          <a:xfrm>
            <a:off x="7709647" y="6291444"/>
            <a:ext cx="1013012" cy="369332"/>
          </a:xfrm>
          <a:prstGeom prst="rect">
            <a:avLst/>
          </a:prstGeom>
          <a:noFill/>
        </p:spPr>
        <p:txBody>
          <a:bodyPr wrap="square" rtlCol="0">
            <a:spAutoFit/>
          </a:bodyPr>
          <a:lstStyle/>
          <a:p>
            <a:r>
              <a:rPr lang="nl-BE" smtClean="0"/>
              <a:t>MARKT</a:t>
            </a:r>
            <a:endParaRPr lang="nl-BE"/>
          </a:p>
        </p:txBody>
      </p:sp>
      <p:sp>
        <p:nvSpPr>
          <p:cNvPr id="5" name="TextBox 4"/>
          <p:cNvSpPr txBox="1"/>
          <p:nvPr/>
        </p:nvSpPr>
        <p:spPr>
          <a:xfrm>
            <a:off x="242046" y="6291444"/>
            <a:ext cx="1210236" cy="369332"/>
          </a:xfrm>
          <a:prstGeom prst="rect">
            <a:avLst/>
          </a:prstGeom>
          <a:noFill/>
        </p:spPr>
        <p:txBody>
          <a:bodyPr wrap="square" rtlCol="0">
            <a:spAutoFit/>
          </a:bodyPr>
          <a:lstStyle/>
          <a:p>
            <a:r>
              <a:rPr lang="nl-BE" smtClean="0"/>
              <a:t>BURGERS</a:t>
            </a:r>
            <a:endParaRPr lang="nl-BE"/>
          </a:p>
        </p:txBody>
      </p:sp>
      <p:sp>
        <p:nvSpPr>
          <p:cNvPr id="6" name="TextBox 5"/>
          <p:cNvSpPr txBox="1"/>
          <p:nvPr/>
        </p:nvSpPr>
        <p:spPr>
          <a:xfrm>
            <a:off x="3385017" y="1369543"/>
            <a:ext cx="2133600" cy="646331"/>
          </a:xfrm>
          <a:prstGeom prst="rect">
            <a:avLst/>
          </a:prstGeom>
          <a:noFill/>
        </p:spPr>
        <p:txBody>
          <a:bodyPr wrap="square" rtlCol="0">
            <a:spAutoFit/>
          </a:bodyPr>
          <a:lstStyle/>
          <a:p>
            <a:pPr algn="ctr"/>
            <a:r>
              <a:rPr lang="nl-BE"/>
              <a:t>p</a:t>
            </a:r>
            <a:r>
              <a:rPr lang="nl-BE" smtClean="0"/>
              <a:t>ublieke ruimte in publieke eigendom</a:t>
            </a:r>
            <a:endParaRPr lang="nl-BE"/>
          </a:p>
        </p:txBody>
      </p:sp>
      <p:sp>
        <p:nvSpPr>
          <p:cNvPr id="7" name="TextBox 6"/>
          <p:cNvSpPr txBox="1"/>
          <p:nvPr/>
        </p:nvSpPr>
        <p:spPr>
          <a:xfrm>
            <a:off x="6320117" y="5774503"/>
            <a:ext cx="2133600" cy="646331"/>
          </a:xfrm>
          <a:prstGeom prst="rect">
            <a:avLst/>
          </a:prstGeom>
          <a:noFill/>
        </p:spPr>
        <p:txBody>
          <a:bodyPr wrap="square" rtlCol="0">
            <a:spAutoFit/>
          </a:bodyPr>
          <a:lstStyle/>
          <a:p>
            <a:pPr algn="ctr"/>
            <a:r>
              <a:rPr lang="nl-BE"/>
              <a:t>p</a:t>
            </a:r>
            <a:r>
              <a:rPr lang="nl-BE" smtClean="0"/>
              <a:t>ublieke ruimte in private eigendom</a:t>
            </a:r>
            <a:endParaRPr lang="nl-BE"/>
          </a:p>
        </p:txBody>
      </p:sp>
      <p:sp>
        <p:nvSpPr>
          <p:cNvPr id="8" name="TextBox 7"/>
          <p:cNvSpPr txBox="1"/>
          <p:nvPr/>
        </p:nvSpPr>
        <p:spPr>
          <a:xfrm>
            <a:off x="3594587" y="2907153"/>
            <a:ext cx="2133600" cy="646331"/>
          </a:xfrm>
          <a:prstGeom prst="rect">
            <a:avLst/>
          </a:prstGeom>
          <a:noFill/>
        </p:spPr>
        <p:txBody>
          <a:bodyPr wrap="square" rtlCol="0">
            <a:spAutoFit/>
          </a:bodyPr>
          <a:lstStyle/>
          <a:p>
            <a:pPr algn="ctr"/>
            <a:r>
              <a:rPr lang="nl-BE"/>
              <a:t>p</a:t>
            </a:r>
            <a:r>
              <a:rPr lang="nl-BE" smtClean="0"/>
              <a:t>ublieke ruimte </a:t>
            </a:r>
            <a:br>
              <a:rPr lang="nl-BE" smtClean="0"/>
            </a:br>
            <a:r>
              <a:rPr lang="nl-BE" smtClean="0"/>
              <a:t>maar privaat gebruik</a:t>
            </a:r>
            <a:endParaRPr lang="nl-BE"/>
          </a:p>
        </p:txBody>
      </p:sp>
      <p:sp>
        <p:nvSpPr>
          <p:cNvPr id="12" name="TextBox 11"/>
          <p:cNvSpPr txBox="1"/>
          <p:nvPr/>
        </p:nvSpPr>
        <p:spPr>
          <a:xfrm>
            <a:off x="4387963" y="4498000"/>
            <a:ext cx="2680447" cy="923330"/>
          </a:xfrm>
          <a:prstGeom prst="rect">
            <a:avLst/>
          </a:prstGeom>
          <a:noFill/>
        </p:spPr>
        <p:txBody>
          <a:bodyPr wrap="square" rtlCol="0">
            <a:spAutoFit/>
          </a:bodyPr>
          <a:lstStyle/>
          <a:p>
            <a:pPr algn="ctr"/>
            <a:r>
              <a:rPr lang="nl-BE"/>
              <a:t>p</a:t>
            </a:r>
            <a:r>
              <a:rPr lang="nl-BE" smtClean="0"/>
              <a:t>ublieke ruimte </a:t>
            </a:r>
            <a:br>
              <a:rPr lang="nl-BE" smtClean="0"/>
            </a:br>
            <a:r>
              <a:rPr lang="nl-BE" smtClean="0"/>
              <a:t>maar geprivatiseerd beheer</a:t>
            </a:r>
            <a:endParaRPr lang="nl-BE"/>
          </a:p>
        </p:txBody>
      </p:sp>
      <p:cxnSp>
        <p:nvCxnSpPr>
          <p:cNvPr id="16" name="Straight Arrow Connector 15"/>
          <p:cNvCxnSpPr/>
          <p:nvPr/>
        </p:nvCxnSpPr>
        <p:spPr>
          <a:xfrm>
            <a:off x="5165972" y="2158319"/>
            <a:ext cx="2308289" cy="3616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9877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192660"/>
            <a:ext cx="9144000" cy="6770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xtBox 2"/>
          <p:cNvSpPr txBox="1"/>
          <p:nvPr/>
        </p:nvSpPr>
        <p:spPr>
          <a:xfrm>
            <a:off x="3567952" y="2708227"/>
            <a:ext cx="2008094" cy="646331"/>
          </a:xfrm>
          <a:prstGeom prst="rect">
            <a:avLst/>
          </a:prstGeom>
          <a:noFill/>
        </p:spPr>
        <p:txBody>
          <a:bodyPr wrap="square" rtlCol="0">
            <a:spAutoFit/>
          </a:bodyPr>
          <a:lstStyle/>
          <a:p>
            <a:pPr algn="ctr"/>
            <a:r>
              <a:rPr lang="nl-BE" smtClean="0"/>
              <a:t>V</a:t>
            </a:r>
          </a:p>
          <a:p>
            <a:pPr algn="ctr"/>
            <a:r>
              <a:rPr lang="nl-BE" smtClean="0"/>
              <a:t>OVERHEID</a:t>
            </a:r>
            <a:endParaRPr lang="nl-BE"/>
          </a:p>
        </p:txBody>
      </p:sp>
      <p:sp>
        <p:nvSpPr>
          <p:cNvPr id="6" name="TextBox 5"/>
          <p:cNvSpPr txBox="1"/>
          <p:nvPr/>
        </p:nvSpPr>
        <p:spPr>
          <a:xfrm>
            <a:off x="3100202" y="712854"/>
            <a:ext cx="2943594" cy="1631216"/>
          </a:xfrm>
          <a:prstGeom prst="rect">
            <a:avLst/>
          </a:prstGeom>
          <a:noFill/>
        </p:spPr>
        <p:txBody>
          <a:bodyPr wrap="square" rtlCol="0">
            <a:spAutoFit/>
          </a:bodyPr>
          <a:lstStyle/>
          <a:p>
            <a:pPr algn="ctr"/>
            <a:r>
              <a:rPr lang="nl-BE" sz="2000"/>
              <a:t>P</a:t>
            </a:r>
            <a:r>
              <a:rPr lang="nl-BE" sz="2000" smtClean="0"/>
              <a:t>ublieke ruimte</a:t>
            </a:r>
          </a:p>
          <a:p>
            <a:pPr algn="ctr"/>
            <a:r>
              <a:rPr lang="nl-BE" sz="2000"/>
              <a:t>=</a:t>
            </a:r>
            <a:r>
              <a:rPr lang="nl-BE" sz="2000" smtClean="0"/>
              <a:t> </a:t>
            </a:r>
          </a:p>
          <a:p>
            <a:pPr algn="ctr"/>
            <a:r>
              <a:rPr lang="nl-BE" sz="2000" smtClean="0"/>
              <a:t>Ruimte </a:t>
            </a:r>
            <a:br>
              <a:rPr lang="nl-BE" sz="2000" smtClean="0"/>
            </a:br>
            <a:r>
              <a:rPr lang="nl-BE" sz="2000" smtClean="0"/>
              <a:t>in publieke eigendom </a:t>
            </a:r>
          </a:p>
          <a:p>
            <a:pPr algn="ctr"/>
            <a:r>
              <a:rPr lang="nl-BE" sz="2000" smtClean="0"/>
              <a:t>voor publiek gebruik?</a:t>
            </a:r>
            <a:endParaRPr lang="nl-BE" sz="2000"/>
          </a:p>
        </p:txBody>
      </p:sp>
      <p:pic>
        <p:nvPicPr>
          <p:cNvPr id="7" name="Picture 2"/>
          <p:cNvPicPr>
            <a:picLocks noChangeAspect="1" noChangeArrowheads="1"/>
          </p:cNvPicPr>
          <p:nvPr/>
        </p:nvPicPr>
        <p:blipFill>
          <a:blip r:embed="rId2" cstate="print"/>
          <a:srcRect/>
          <a:stretch>
            <a:fillRect/>
          </a:stretch>
        </p:blipFill>
        <p:spPr bwMode="auto">
          <a:xfrm>
            <a:off x="0" y="6192660"/>
            <a:ext cx="3689164" cy="665340"/>
          </a:xfrm>
          <a:prstGeom prst="rect">
            <a:avLst/>
          </a:prstGeom>
          <a:noFill/>
          <a:ln w="9525">
            <a:noFill/>
            <a:miter lim="800000"/>
            <a:headEnd/>
            <a:tailEnd/>
          </a:ln>
          <a:effectLst/>
        </p:spPr>
      </p:pic>
      <p:grpSp>
        <p:nvGrpSpPr>
          <p:cNvPr id="11" name="Group 10"/>
          <p:cNvGrpSpPr/>
          <p:nvPr/>
        </p:nvGrpSpPr>
        <p:grpSpPr>
          <a:xfrm>
            <a:off x="1239464" y="3453628"/>
            <a:ext cx="6658005" cy="2201223"/>
            <a:chOff x="1239464" y="3453628"/>
            <a:chExt cx="6658005" cy="2201223"/>
          </a:xfrm>
        </p:grpSpPr>
        <p:sp>
          <p:nvSpPr>
            <p:cNvPr id="4" name="TextBox 3"/>
            <p:cNvSpPr txBox="1"/>
            <p:nvPr/>
          </p:nvSpPr>
          <p:spPr>
            <a:xfrm>
              <a:off x="6884457" y="5285519"/>
              <a:ext cx="1013012" cy="369332"/>
            </a:xfrm>
            <a:prstGeom prst="rect">
              <a:avLst/>
            </a:prstGeom>
            <a:noFill/>
          </p:spPr>
          <p:txBody>
            <a:bodyPr wrap="square" rtlCol="0">
              <a:spAutoFit/>
            </a:bodyPr>
            <a:lstStyle/>
            <a:p>
              <a:r>
                <a:rPr lang="nl-BE" smtClean="0"/>
                <a:t>MARKT</a:t>
              </a:r>
              <a:endParaRPr lang="nl-BE"/>
            </a:p>
          </p:txBody>
        </p:sp>
        <p:sp>
          <p:nvSpPr>
            <p:cNvPr id="5" name="TextBox 4"/>
            <p:cNvSpPr txBox="1"/>
            <p:nvPr/>
          </p:nvSpPr>
          <p:spPr>
            <a:xfrm>
              <a:off x="1239464" y="5285519"/>
              <a:ext cx="1210236" cy="369332"/>
            </a:xfrm>
            <a:prstGeom prst="rect">
              <a:avLst/>
            </a:prstGeom>
            <a:noFill/>
          </p:spPr>
          <p:txBody>
            <a:bodyPr wrap="square" rtlCol="0">
              <a:spAutoFit/>
            </a:bodyPr>
            <a:lstStyle/>
            <a:p>
              <a:r>
                <a:rPr lang="nl-BE" smtClean="0"/>
                <a:t>BURGERS</a:t>
              </a:r>
              <a:endParaRPr lang="nl-BE"/>
            </a:p>
          </p:txBody>
        </p:sp>
        <p:sp>
          <p:nvSpPr>
            <p:cNvPr id="8" name="Isosceles Triangle 7"/>
            <p:cNvSpPr/>
            <p:nvPr/>
          </p:nvSpPr>
          <p:spPr>
            <a:xfrm>
              <a:off x="2453486" y="3453628"/>
              <a:ext cx="4237027" cy="2010717"/>
            </a:xfrm>
            <a:prstGeom prst="triangle">
              <a:avLst>
                <a:gd name="adj" fmla="val 49617"/>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0" name="Rectangle 9"/>
          <p:cNvSpPr/>
          <p:nvPr/>
        </p:nvSpPr>
        <p:spPr>
          <a:xfrm>
            <a:off x="2285999" y="4275696"/>
            <a:ext cx="4572000" cy="923330"/>
          </a:xfrm>
          <a:prstGeom prst="rect">
            <a:avLst/>
          </a:prstGeom>
        </p:spPr>
        <p:txBody>
          <a:bodyPr>
            <a:spAutoFit/>
          </a:bodyPr>
          <a:lstStyle/>
          <a:p>
            <a:pPr algn="ctr"/>
            <a:r>
              <a:rPr lang="nl-BE" smtClean="0"/>
              <a:t>Grote verschillen </a:t>
            </a:r>
          </a:p>
          <a:p>
            <a:pPr algn="ctr"/>
            <a:r>
              <a:rPr lang="nl-BE" smtClean="0"/>
              <a:t>in eigendom </a:t>
            </a:r>
            <a:endParaRPr lang="nl-BE"/>
          </a:p>
          <a:p>
            <a:pPr algn="ctr"/>
            <a:r>
              <a:rPr lang="nl-BE"/>
              <a:t>e</a:t>
            </a:r>
            <a:r>
              <a:rPr lang="nl-BE" smtClean="0"/>
              <a:t>n gebruik</a:t>
            </a:r>
            <a:endParaRPr lang="nl-BE"/>
          </a:p>
        </p:txBody>
      </p:sp>
    </p:spTree>
    <p:extLst>
      <p:ext uri="{BB962C8B-B14F-4D97-AF65-F5344CB8AC3E}">
        <p14:creationId xmlns:p14="http://schemas.microsoft.com/office/powerpoint/2010/main" val="201416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Gerelateerde afbeeld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5323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30765" y="6109138"/>
            <a:ext cx="4424082" cy="646331"/>
          </a:xfrm>
          <a:prstGeom prst="rect">
            <a:avLst/>
          </a:prstGeom>
        </p:spPr>
        <p:txBody>
          <a:bodyPr wrap="square">
            <a:spAutoFit/>
          </a:bodyPr>
          <a:lstStyle/>
          <a:p>
            <a:r>
              <a:rPr lang="nl-BE" smtClean="0">
                <a:solidFill>
                  <a:schemeClr val="accent4">
                    <a:lumMod val="75000"/>
                  </a:schemeClr>
                </a:solidFill>
              </a:rPr>
              <a:t>Guldenvliesstraat</a:t>
            </a:r>
            <a:br>
              <a:rPr lang="nl-BE" smtClean="0">
                <a:solidFill>
                  <a:schemeClr val="accent4">
                    <a:lumMod val="75000"/>
                  </a:schemeClr>
                </a:solidFill>
              </a:rPr>
            </a:br>
            <a:r>
              <a:rPr lang="nl-BE" smtClean="0">
                <a:solidFill>
                  <a:schemeClr val="accent4">
                    <a:lumMod val="75000"/>
                  </a:schemeClr>
                </a:solidFill>
              </a:rPr>
              <a:t>Antwerpen Berchem</a:t>
            </a:r>
            <a:endParaRPr lang="nl-BE">
              <a:solidFill>
                <a:schemeClr val="accent4">
                  <a:lumMod val="75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94138" y="857250"/>
            <a:ext cx="6858000" cy="5143500"/>
          </a:xfrm>
          <a:prstGeom prst="rect">
            <a:avLst/>
          </a:prstGeom>
        </p:spPr>
      </p:pic>
    </p:spTree>
    <p:extLst>
      <p:ext uri="{BB962C8B-B14F-4D97-AF65-F5344CB8AC3E}">
        <p14:creationId xmlns:p14="http://schemas.microsoft.com/office/powerpoint/2010/main" val="13617624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12961"/>
          <a:stretch/>
        </p:blipFill>
        <p:spPr>
          <a:xfrm>
            <a:off x="0" y="3491338"/>
            <a:ext cx="5155324" cy="2851130"/>
          </a:xfrm>
          <a:prstGeom prst="rect">
            <a:avLst/>
          </a:prstGeom>
        </p:spPr>
      </p:pic>
      <p:pic>
        <p:nvPicPr>
          <p:cNvPr id="6" name="Picture 5"/>
          <p:cNvPicPr>
            <a:picLocks noChangeAspect="1"/>
          </p:cNvPicPr>
          <p:nvPr/>
        </p:nvPicPr>
        <p:blipFill>
          <a:blip r:embed="rId3"/>
          <a:stretch>
            <a:fillRect/>
          </a:stretch>
        </p:blipFill>
        <p:spPr>
          <a:xfrm>
            <a:off x="0" y="1058522"/>
            <a:ext cx="5155324" cy="2267100"/>
          </a:xfrm>
          <a:prstGeom prst="rect">
            <a:avLst/>
          </a:prstGeom>
        </p:spPr>
      </p:pic>
      <p:pic>
        <p:nvPicPr>
          <p:cNvPr id="7" name="Picture 6"/>
          <p:cNvPicPr>
            <a:picLocks noChangeAspect="1"/>
          </p:cNvPicPr>
          <p:nvPr/>
        </p:nvPicPr>
        <p:blipFill>
          <a:blip r:embed="rId4"/>
          <a:stretch>
            <a:fillRect/>
          </a:stretch>
        </p:blipFill>
        <p:spPr>
          <a:xfrm>
            <a:off x="5385980" y="1058522"/>
            <a:ext cx="3758020" cy="5283946"/>
          </a:xfrm>
          <a:prstGeom prst="rect">
            <a:avLst/>
          </a:prstGeom>
        </p:spPr>
      </p:pic>
    </p:spTree>
    <p:extLst>
      <p:ext uri="{BB962C8B-B14F-4D97-AF65-F5344CB8AC3E}">
        <p14:creationId xmlns:p14="http://schemas.microsoft.com/office/powerpoint/2010/main" val="40240775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5609" y="3884427"/>
            <a:ext cx="4424082" cy="369332"/>
          </a:xfrm>
          <a:prstGeom prst="rect">
            <a:avLst/>
          </a:prstGeom>
        </p:spPr>
        <p:txBody>
          <a:bodyPr wrap="square">
            <a:spAutoFit/>
          </a:bodyPr>
          <a:lstStyle/>
          <a:p>
            <a:r>
              <a:rPr lang="nl-BE" smtClean="0">
                <a:solidFill>
                  <a:srgbClr val="007279"/>
                </a:solidFill>
              </a:rPr>
              <a:t>Trage wegen</a:t>
            </a:r>
            <a:endParaRPr lang="nl-BE">
              <a:solidFill>
                <a:srgbClr val="007279"/>
              </a:solidFill>
            </a:endParaRPr>
          </a:p>
        </p:txBody>
      </p:sp>
      <p:pic>
        <p:nvPicPr>
          <p:cNvPr id="7" name="Picture 2" descr="Afbeeldingsresultaat voor doode bemd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641" y="498172"/>
            <a:ext cx="10458679" cy="5883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7013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3"/>
          <a:srcRect t="29511" r="21852" b="16239"/>
          <a:stretch/>
        </p:blipFill>
        <p:spPr>
          <a:xfrm>
            <a:off x="-1116" y="1442545"/>
            <a:ext cx="9184249" cy="3586375"/>
          </a:xfrm>
          <a:prstGeom prst="rect">
            <a:avLst/>
          </a:prstGeom>
        </p:spPr>
      </p:pic>
      <p:sp>
        <p:nvSpPr>
          <p:cNvPr id="713730" name="Rectangle 2"/>
          <p:cNvSpPr>
            <a:spLocks noGrp="1" noChangeArrowheads="1"/>
          </p:cNvSpPr>
          <p:nvPr>
            <p:ph idx="1"/>
          </p:nvPr>
        </p:nvSpPr>
        <p:spPr>
          <a:xfrm>
            <a:off x="581024" y="2051236"/>
            <a:ext cx="7886700" cy="3263504"/>
          </a:xfrm>
          <a:noFill/>
          <a:ln/>
        </p:spPr>
        <p:txBody>
          <a:bodyPr/>
          <a:lstStyle/>
          <a:p>
            <a:pPr lvl="1">
              <a:buFontTx/>
              <a:buNone/>
            </a:pPr>
            <a:endParaRPr lang="en-US" dirty="0"/>
          </a:p>
          <a:p>
            <a:pPr lvl="1">
              <a:buFontTx/>
              <a:buNone/>
            </a:pPr>
            <a:endParaRPr lang="nl-NL"/>
          </a:p>
        </p:txBody>
      </p:sp>
      <p:sp>
        <p:nvSpPr>
          <p:cNvPr id="5" name="Text Box 5"/>
          <p:cNvSpPr txBox="1">
            <a:spLocks noChangeArrowheads="1"/>
          </p:cNvSpPr>
          <p:nvPr/>
        </p:nvSpPr>
        <p:spPr bwMode="auto">
          <a:xfrm>
            <a:off x="2401696" y="794526"/>
            <a:ext cx="6287691" cy="357188"/>
          </a:xfrm>
          <a:prstGeom prst="rect">
            <a:avLst/>
          </a:prstGeom>
          <a:noFill/>
          <a:ln w="9525" algn="ctr">
            <a:noFill/>
            <a:miter lim="800000"/>
            <a:headEnd/>
            <a:tailEnd/>
          </a:ln>
          <a:effectLst/>
        </p:spPr>
        <p:txBody>
          <a:bodyPr/>
          <a:lstStyle/>
          <a:p>
            <a:pPr eaLnBrk="1" hangingPunct="1"/>
            <a:endParaRPr lang="nl-NL" sz="1650" b="1">
              <a:solidFill>
                <a:schemeClr val="accent1"/>
              </a:solidFill>
              <a:cs typeface="Arial" charset="0"/>
            </a:endParaRPr>
          </a:p>
        </p:txBody>
      </p:sp>
      <p:pic>
        <p:nvPicPr>
          <p:cNvPr id="380930" name="Picture 2"/>
          <p:cNvPicPr>
            <a:picLocks noChangeAspect="1" noChangeArrowheads="1"/>
          </p:cNvPicPr>
          <p:nvPr/>
        </p:nvPicPr>
        <p:blipFill>
          <a:blip r:embed="rId4" cstate="print"/>
          <a:srcRect/>
          <a:stretch>
            <a:fillRect/>
          </a:stretch>
        </p:blipFill>
        <p:spPr bwMode="auto">
          <a:xfrm>
            <a:off x="2653959" y="5534339"/>
            <a:ext cx="3108241" cy="560571"/>
          </a:xfrm>
          <a:prstGeom prst="rect">
            <a:avLst/>
          </a:prstGeom>
          <a:noFill/>
          <a:ln w="9525">
            <a:noFill/>
            <a:miter lim="800000"/>
            <a:headEnd/>
            <a:tailEnd/>
          </a:ln>
          <a:effectLst/>
        </p:spPr>
      </p:pic>
      <p:sp>
        <p:nvSpPr>
          <p:cNvPr id="6" name="Rectangle 8"/>
          <p:cNvSpPr txBox="1">
            <a:spLocks noChangeArrowheads="1"/>
          </p:cNvSpPr>
          <p:nvPr/>
        </p:nvSpPr>
        <p:spPr>
          <a:xfrm>
            <a:off x="-43167" y="5028920"/>
            <a:ext cx="9226300" cy="331159"/>
          </a:xfrm>
          <a:prstGeom prst="rect">
            <a:avLst/>
          </a:prstGeom>
          <a:solidFill>
            <a:srgbClr val="0A0632"/>
          </a:solidFill>
        </p:spPr>
        <p:txBody>
          <a:bodyPr vert="horz" lIns="68580" tIns="34290" rIns="68580" bIns="34290" rtlCol="0">
            <a:normAutofit lnSpcReduction="10000"/>
          </a:bodyPr>
          <a:lstStyle/>
          <a:p>
            <a:pPr algn="ctr">
              <a:spcBef>
                <a:spcPct val="20000"/>
              </a:spcBef>
            </a:pPr>
            <a:r>
              <a:rPr lang="nl-BE" b="1" dirty="0">
                <a:solidFill>
                  <a:srgbClr val="FFFFFF"/>
                </a:solidFill>
              </a:rPr>
              <a:t>Analysing land use rights </a:t>
            </a:r>
            <a:r>
              <a:rPr lang="nl-BE" b="1" dirty="0">
                <a:solidFill>
                  <a:srgbClr val="E57200"/>
                </a:solidFill>
              </a:rPr>
              <a:t>– Building Landed Commons </a:t>
            </a:r>
          </a:p>
        </p:txBody>
      </p:sp>
      <p:sp>
        <p:nvSpPr>
          <p:cNvPr id="3" name="Rectangle 2"/>
          <p:cNvSpPr/>
          <p:nvPr/>
        </p:nvSpPr>
        <p:spPr>
          <a:xfrm>
            <a:off x="2653959" y="740935"/>
            <a:ext cx="4979138" cy="1264962"/>
          </a:xfrm>
          <a:prstGeom prst="rect">
            <a:avLst/>
          </a:prstGeom>
        </p:spPr>
        <p:txBody>
          <a:bodyPr wrap="square">
            <a:spAutoFit/>
          </a:bodyPr>
          <a:lstStyle/>
          <a:p>
            <a:pPr>
              <a:spcBef>
                <a:spcPct val="20000"/>
              </a:spcBef>
            </a:pPr>
            <a:r>
              <a:rPr lang="en-GB" sz="1500" b="1" dirty="0">
                <a:solidFill>
                  <a:srgbClr val="E57200"/>
                </a:solidFill>
              </a:rPr>
              <a:t>TRAGE WEGEN,  RE – COMMONING van  Open </a:t>
            </a:r>
            <a:r>
              <a:rPr lang="en-GB" sz="1500" b="1" dirty="0" err="1">
                <a:solidFill>
                  <a:srgbClr val="E57200"/>
                </a:solidFill>
              </a:rPr>
              <a:t>Ruimte</a:t>
            </a:r>
            <a:endParaRPr lang="en-GB" sz="1500" b="1" dirty="0">
              <a:solidFill>
                <a:srgbClr val="E57200"/>
              </a:solidFill>
            </a:endParaRPr>
          </a:p>
          <a:p>
            <a:pPr>
              <a:spcBef>
                <a:spcPct val="20000"/>
              </a:spcBef>
            </a:pPr>
            <a:r>
              <a:rPr lang="en-GB" sz="1500" b="1" i="1" dirty="0">
                <a:solidFill>
                  <a:srgbClr val="E57200"/>
                </a:solidFill>
              </a:rPr>
              <a:t>Van </a:t>
            </a:r>
            <a:r>
              <a:rPr lang="en-GB" sz="1500" b="1" i="1" dirty="0" err="1">
                <a:solidFill>
                  <a:srgbClr val="E57200"/>
                </a:solidFill>
              </a:rPr>
              <a:t>privaat</a:t>
            </a:r>
            <a:r>
              <a:rPr lang="en-GB" sz="1500" b="1" i="1" dirty="0">
                <a:solidFill>
                  <a:srgbClr val="E57200"/>
                </a:solidFill>
              </a:rPr>
              <a:t> </a:t>
            </a:r>
            <a:r>
              <a:rPr lang="en-GB" sz="1500" b="1" i="1" dirty="0" err="1">
                <a:solidFill>
                  <a:srgbClr val="E57200"/>
                </a:solidFill>
              </a:rPr>
              <a:t>eigendomsregime</a:t>
            </a:r>
            <a:r>
              <a:rPr lang="en-GB" sz="1500" b="1" i="1" dirty="0">
                <a:solidFill>
                  <a:srgbClr val="E57200"/>
                </a:solidFill>
              </a:rPr>
              <a:t> </a:t>
            </a:r>
            <a:r>
              <a:rPr lang="en-GB" sz="1500" b="1" i="1" dirty="0" err="1">
                <a:solidFill>
                  <a:srgbClr val="E57200"/>
                </a:solidFill>
              </a:rPr>
              <a:t>naar</a:t>
            </a:r>
            <a:r>
              <a:rPr lang="en-GB" sz="1500" b="1" i="1" dirty="0">
                <a:solidFill>
                  <a:srgbClr val="E57200"/>
                </a:solidFill>
              </a:rPr>
              <a:t> </a:t>
            </a:r>
            <a:r>
              <a:rPr lang="en-GB" sz="1500" b="1" i="1" dirty="0" err="1">
                <a:solidFill>
                  <a:srgbClr val="E57200"/>
                </a:solidFill>
              </a:rPr>
              <a:t>institutionele</a:t>
            </a:r>
            <a:r>
              <a:rPr lang="en-GB" sz="1500" b="1" i="1" dirty="0">
                <a:solidFill>
                  <a:srgbClr val="E57200"/>
                </a:solidFill>
              </a:rPr>
              <a:t> </a:t>
            </a:r>
            <a:r>
              <a:rPr lang="en-GB" sz="1500" b="1" i="1" dirty="0" err="1">
                <a:solidFill>
                  <a:srgbClr val="E57200"/>
                </a:solidFill>
              </a:rPr>
              <a:t>diversiteit</a:t>
            </a:r>
            <a:r>
              <a:rPr lang="en-GB" sz="1500" b="1" i="1" dirty="0">
                <a:solidFill>
                  <a:srgbClr val="E57200"/>
                </a:solidFill>
              </a:rPr>
              <a:t>  </a:t>
            </a:r>
          </a:p>
          <a:p>
            <a:pPr>
              <a:spcBef>
                <a:spcPct val="20000"/>
              </a:spcBef>
            </a:pPr>
            <a:r>
              <a:rPr lang="en-GB" b="1" dirty="0">
                <a:solidFill>
                  <a:srgbClr val="E57200"/>
                </a:solidFill>
              </a:rPr>
              <a:t> </a:t>
            </a:r>
          </a:p>
          <a:p>
            <a:pPr>
              <a:spcBef>
                <a:spcPct val="20000"/>
              </a:spcBef>
            </a:pPr>
            <a:endParaRPr lang="en-GB" b="1" dirty="0">
              <a:solidFill>
                <a:srgbClr val="E57200"/>
              </a:solidFill>
            </a:endParaRPr>
          </a:p>
        </p:txBody>
      </p:sp>
      <p:sp>
        <p:nvSpPr>
          <p:cNvPr id="4" name="Rectangle 3"/>
          <p:cNvSpPr/>
          <p:nvPr/>
        </p:nvSpPr>
        <p:spPr>
          <a:xfrm>
            <a:off x="4171793" y="5888292"/>
            <a:ext cx="4586696" cy="253916"/>
          </a:xfrm>
          <a:prstGeom prst="rect">
            <a:avLst/>
          </a:prstGeom>
        </p:spPr>
        <p:txBody>
          <a:bodyPr wrap="square">
            <a:spAutoFit/>
          </a:bodyPr>
          <a:lstStyle/>
          <a:p>
            <a:pPr algn="r">
              <a:spcBef>
                <a:spcPct val="20000"/>
              </a:spcBef>
              <a:defRPr/>
            </a:pPr>
            <a:r>
              <a:rPr lang="nl-BE" sz="1050" b="1" dirty="0">
                <a:solidFill>
                  <a:srgbClr val="0C2340"/>
                </a:solidFill>
              </a:rPr>
              <a:t>Sofia  Saavedra Bruno/ </a:t>
            </a:r>
            <a:r>
              <a:rPr lang="nl-BE" sz="1050" b="1">
                <a:solidFill>
                  <a:srgbClr val="0C2340"/>
                </a:solidFill>
              </a:rPr>
              <a:t>KU </a:t>
            </a:r>
            <a:r>
              <a:rPr lang="nl-BE" sz="1050" b="1" smtClean="0">
                <a:solidFill>
                  <a:srgbClr val="0C2340"/>
                </a:solidFill>
              </a:rPr>
              <a:t>Leuven</a:t>
            </a:r>
            <a:endParaRPr lang="en-US" sz="1050" dirty="0"/>
          </a:p>
        </p:txBody>
      </p:sp>
    </p:spTree>
    <p:extLst>
      <p:ext uri="{BB962C8B-B14F-4D97-AF65-F5344CB8AC3E}">
        <p14:creationId xmlns:p14="http://schemas.microsoft.com/office/powerpoint/2010/main" val="158711873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13764" y="764884"/>
            <a:ext cx="7458636" cy="5320841"/>
          </a:xfrm>
          <a:prstGeom prst="rect">
            <a:avLst/>
          </a:prstGeom>
        </p:spPr>
      </p:pic>
      <p:sp>
        <p:nvSpPr>
          <p:cNvPr id="5" name="Title 1"/>
          <p:cNvSpPr>
            <a:spLocks noGrp="1"/>
          </p:cNvSpPr>
          <p:nvPr>
            <p:ph type="title"/>
          </p:nvPr>
        </p:nvSpPr>
        <p:spPr>
          <a:xfrm>
            <a:off x="7278021" y="166814"/>
            <a:ext cx="1685102" cy="3328988"/>
          </a:xfrm>
        </p:spPr>
        <p:txBody>
          <a:bodyPr>
            <a:normAutofit/>
          </a:bodyPr>
          <a:lstStyle/>
          <a:p>
            <a:r>
              <a:rPr lang="en-US" sz="1800" smtClean="0">
                <a:latin typeface="+mn-lt"/>
              </a:rPr>
              <a:t>Privatisering, </a:t>
            </a:r>
            <a:br>
              <a:rPr lang="en-US" sz="1800" smtClean="0">
                <a:latin typeface="+mn-lt"/>
              </a:rPr>
            </a:br>
            <a:r>
              <a:rPr lang="en-US" sz="1800" smtClean="0">
                <a:latin typeface="+mn-lt"/>
              </a:rPr>
              <a:t>fragmentatie en </a:t>
            </a:r>
            <a:r>
              <a:rPr lang="nl-BE" sz="1800" smtClean="0">
                <a:latin typeface="+mn-lt"/>
              </a:rPr>
              <a:t>aantasting </a:t>
            </a:r>
            <a:r>
              <a:rPr lang="nl-BE" sz="1800">
                <a:latin typeface="+mn-lt"/>
              </a:rPr>
              <a:t>van de </a:t>
            </a:r>
            <a:r>
              <a:rPr lang="nl-BE" sz="1800">
                <a:latin typeface="+mn-lt"/>
              </a:rPr>
              <a:t>stedelijke </a:t>
            </a:r>
            <a:r>
              <a:rPr lang="nl-BE" sz="1800" smtClean="0">
                <a:latin typeface="+mn-lt"/>
              </a:rPr>
              <a:t/>
            </a:r>
            <a:br>
              <a:rPr lang="nl-BE" sz="1800" smtClean="0">
                <a:latin typeface="+mn-lt"/>
              </a:rPr>
            </a:br>
            <a:r>
              <a:rPr lang="nl-BE" sz="1800" smtClean="0">
                <a:latin typeface="+mn-lt"/>
              </a:rPr>
              <a:t>en </a:t>
            </a:r>
            <a:r>
              <a:rPr lang="nl-BE" sz="1800">
                <a:latin typeface="+mn-lt"/>
              </a:rPr>
              <a:t>landelijke ruimte in Vlaanderen</a:t>
            </a:r>
            <a:endParaRPr lang="nl-BE" sz="1400" dirty="0"/>
          </a:p>
        </p:txBody>
      </p:sp>
      <p:sp>
        <p:nvSpPr>
          <p:cNvPr id="3" name="Content Placeholder 2"/>
          <p:cNvSpPr>
            <a:spLocks noGrp="1"/>
          </p:cNvSpPr>
          <p:nvPr>
            <p:ph idx="1"/>
          </p:nvPr>
        </p:nvSpPr>
        <p:spPr>
          <a:xfrm>
            <a:off x="7144872" y="5241917"/>
            <a:ext cx="1785114" cy="1031676"/>
          </a:xfrm>
        </p:spPr>
        <p:txBody>
          <a:bodyPr>
            <a:normAutofit/>
          </a:bodyPr>
          <a:lstStyle/>
          <a:p>
            <a:pPr marL="0" indent="0">
              <a:buNone/>
            </a:pPr>
            <a:r>
              <a:rPr lang="nl-BE" sz="1200" smtClean="0"/>
              <a:t>Bron: Presentatie </a:t>
            </a:r>
            <a:r>
              <a:rPr lang="nl-BE" sz="1200" dirty="0"/>
              <a:t>Pieter van den Broeck</a:t>
            </a:r>
            <a:r>
              <a:rPr lang="nl-BE" sz="1200"/>
              <a:t>, </a:t>
            </a:r>
            <a:r>
              <a:rPr lang="nl-BE" sz="1200" smtClean="0"/>
              <a:t>INDIGO SAC </a:t>
            </a:r>
            <a:r>
              <a:rPr lang="nl-BE" sz="1200" dirty="0"/>
              <a:t>28/11/16</a:t>
            </a:r>
            <a:endParaRPr lang="nl-BE" sz="1400" dirty="0">
              <a:solidFill>
                <a:schemeClr val="bg1"/>
              </a:solidFill>
            </a:endParaRPr>
          </a:p>
        </p:txBody>
      </p:sp>
    </p:spTree>
    <p:extLst>
      <p:ext uri="{BB962C8B-B14F-4D97-AF65-F5344CB8AC3E}">
        <p14:creationId xmlns:p14="http://schemas.microsoft.com/office/powerpoint/2010/main" val="31110720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940423" y="752368"/>
            <a:ext cx="4625037" cy="5335354"/>
          </a:xfrm>
          <a:prstGeom prst="rect">
            <a:avLst/>
          </a:prstGeom>
        </p:spPr>
      </p:pic>
      <p:sp>
        <p:nvSpPr>
          <p:cNvPr id="13" name="Text Placeholder 12"/>
          <p:cNvSpPr>
            <a:spLocks noGrp="1"/>
          </p:cNvSpPr>
          <p:nvPr>
            <p:ph type="body" sz="half" idx="2"/>
          </p:nvPr>
        </p:nvSpPr>
        <p:spPr>
          <a:xfrm>
            <a:off x="380020" y="4292813"/>
            <a:ext cx="2125980" cy="1590179"/>
          </a:xfrm>
        </p:spPr>
        <p:txBody>
          <a:bodyPr>
            <a:normAutofit lnSpcReduction="10000"/>
          </a:bodyPr>
          <a:lstStyle/>
          <a:p>
            <a:endParaRPr lang="en-US" sz="1800" dirty="0"/>
          </a:p>
          <a:p>
            <a:r>
              <a:rPr lang="en-US" sz="1100" smtClean="0"/>
              <a:t>Bron:</a:t>
            </a:r>
            <a:endParaRPr lang="en-US" sz="1100" dirty="0"/>
          </a:p>
          <a:p>
            <a:r>
              <a:rPr lang="en-US" sz="1100" dirty="0"/>
              <a:t>Allotment permits in a rural community. Van Havre. D, 1967</a:t>
            </a:r>
          </a:p>
          <a:p>
            <a:r>
              <a:rPr lang="en-US" sz="1100" dirty="0"/>
              <a:t>In Spatial Planning in Flanders: Serving a bypassed capitalism? (Van den Broeck et al., 2014 )</a:t>
            </a:r>
          </a:p>
          <a:p>
            <a:pPr marL="214313" indent="-214313">
              <a:buFont typeface="Arial" panose="020B0604020202020204" pitchFamily="34" charset="0"/>
              <a:buChar char="•"/>
            </a:pPr>
            <a:endParaRPr lang="nl-BE" sz="1800" dirty="0"/>
          </a:p>
        </p:txBody>
      </p:sp>
      <p:sp>
        <p:nvSpPr>
          <p:cNvPr id="10" name="Title 1"/>
          <p:cNvSpPr txBox="1">
            <a:spLocks/>
          </p:cNvSpPr>
          <p:nvPr/>
        </p:nvSpPr>
        <p:spPr>
          <a:xfrm>
            <a:off x="742950" y="1245394"/>
            <a:ext cx="7886700" cy="994172"/>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3300" dirty="0"/>
              <a:t/>
            </a:r>
            <a:br>
              <a:rPr lang="nl-BE" sz="3300" dirty="0"/>
            </a:br>
            <a:endParaRPr lang="nl-BE" sz="3300" dirty="0"/>
          </a:p>
        </p:txBody>
      </p:sp>
      <p:sp>
        <p:nvSpPr>
          <p:cNvPr id="5" name="Title 4"/>
          <p:cNvSpPr>
            <a:spLocks noGrp="1"/>
          </p:cNvSpPr>
          <p:nvPr>
            <p:ph type="title"/>
          </p:nvPr>
        </p:nvSpPr>
        <p:spPr>
          <a:xfrm>
            <a:off x="380020" y="2099719"/>
            <a:ext cx="1749987" cy="1211955"/>
          </a:xfrm>
        </p:spPr>
        <p:txBody>
          <a:bodyPr>
            <a:noAutofit/>
          </a:bodyPr>
          <a:lstStyle/>
          <a:p>
            <a:r>
              <a:rPr lang="nl-BE" sz="2000"/>
              <a:t>Het </a:t>
            </a:r>
            <a:r>
              <a:rPr lang="nl-BE" sz="2000"/>
              <a:t>Vlaams </a:t>
            </a:r>
            <a:r>
              <a:rPr lang="nl-BE" sz="2000" smtClean="0"/>
              <a:t>systeem van vergunningen is geëvolueerd </a:t>
            </a:r>
            <a:br>
              <a:rPr lang="nl-BE" sz="2000" smtClean="0"/>
            </a:br>
            <a:r>
              <a:rPr lang="nl-BE" sz="2000" smtClean="0"/>
              <a:t>naar private </a:t>
            </a:r>
            <a:r>
              <a:rPr lang="nl-BE" sz="2000"/>
              <a:t>eigendom.</a:t>
            </a:r>
          </a:p>
        </p:txBody>
      </p:sp>
    </p:spTree>
    <p:extLst>
      <p:ext uri="{BB962C8B-B14F-4D97-AF65-F5344CB8AC3E}">
        <p14:creationId xmlns:p14="http://schemas.microsoft.com/office/powerpoint/2010/main" val="4182065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586445" y="3644513"/>
            <a:ext cx="6224310" cy="2677656"/>
          </a:xfrm>
          <a:prstGeom prst="rect">
            <a:avLst/>
          </a:prstGeom>
        </p:spPr>
        <p:txBody>
          <a:bodyPr wrap="square">
            <a:spAutoFit/>
          </a:bodyPr>
          <a:lstStyle/>
          <a:p>
            <a:r>
              <a:rPr lang="nl-BE" b="1" smtClean="0"/>
              <a:t>Stijgende prijzen voor percelen in open ruimte</a:t>
            </a:r>
            <a:endParaRPr lang="nl-BE" b="1" dirty="0"/>
          </a:p>
          <a:p>
            <a:endParaRPr lang="nl-BE" sz="1350" dirty="0"/>
          </a:p>
          <a:p>
            <a:r>
              <a:rPr lang="nl-BE" b="1" smtClean="0"/>
              <a:t>Verlies van open ruimte</a:t>
            </a:r>
            <a:r>
              <a:rPr lang="nl-BE" sz="1350" b="1" dirty="0"/>
              <a:t>	</a:t>
            </a:r>
            <a:r>
              <a:rPr lang="nl-BE" sz="1350" dirty="0"/>
              <a:t>	</a:t>
            </a:r>
          </a:p>
          <a:p>
            <a:r>
              <a:rPr lang="nl-BE" sz="1350" smtClean="0"/>
              <a:t>Frankrijk: </a:t>
            </a:r>
            <a:r>
              <a:rPr lang="nl-BE" sz="1350" dirty="0"/>
              <a:t>60.000 ha </a:t>
            </a:r>
            <a:r>
              <a:rPr lang="nl-BE" sz="1350"/>
              <a:t>per </a:t>
            </a:r>
            <a:r>
              <a:rPr lang="nl-BE" sz="1350" smtClean="0"/>
              <a:t>jaar, Vlaanderen: </a:t>
            </a:r>
            <a:r>
              <a:rPr lang="nl-BE" sz="1350" dirty="0"/>
              <a:t>2000 ha </a:t>
            </a:r>
            <a:r>
              <a:rPr lang="nl-BE" sz="1350"/>
              <a:t>per </a:t>
            </a:r>
            <a:r>
              <a:rPr lang="nl-BE" sz="1350" smtClean="0"/>
              <a:t>jaar</a:t>
            </a:r>
            <a:endParaRPr lang="nl-BE" sz="1350" dirty="0"/>
          </a:p>
          <a:p>
            <a:endParaRPr lang="nl-BE" b="1" dirty="0"/>
          </a:p>
          <a:p>
            <a:r>
              <a:rPr lang="nl-BE" b="1" smtClean="0"/>
              <a:t>Van </a:t>
            </a:r>
            <a:r>
              <a:rPr lang="nl-BE" b="1"/>
              <a:t>wie is het land?</a:t>
            </a:r>
          </a:p>
          <a:p>
            <a:r>
              <a:rPr lang="nl-BE" sz="1400"/>
              <a:t>Land = investering, b.v. 45.000 ha in (Oost -) Duitsland zijn in handen van één bedrijf dat voor 9% in Chinese handen </a:t>
            </a:r>
            <a:r>
              <a:rPr lang="nl-BE" sz="1400"/>
              <a:t>is</a:t>
            </a:r>
            <a:r>
              <a:rPr lang="nl-BE" sz="1400" smtClean="0"/>
              <a:t>. Dit </a:t>
            </a:r>
            <a:r>
              <a:rPr lang="nl-BE" sz="1400"/>
              <a:t>bedrijf ontvangt ook openbare (en andere Europese) </a:t>
            </a:r>
            <a:r>
              <a:rPr lang="nl-BE" sz="1400"/>
              <a:t>hulp</a:t>
            </a:r>
            <a:r>
              <a:rPr lang="nl-BE" sz="1400" smtClean="0"/>
              <a:t>.</a:t>
            </a:r>
          </a:p>
          <a:p>
            <a:r>
              <a:rPr lang="nl-BE" sz="1350" smtClean="0"/>
              <a:t>Bron: </a:t>
            </a:r>
            <a:r>
              <a:rPr lang="nl-BE" sz="1350" dirty="0" err="1"/>
              <a:t>Ppt</a:t>
            </a:r>
            <a:r>
              <a:rPr lang="nl-BE" sz="1350" dirty="0"/>
              <a:t> Griet Celen, VLM,  20 jaar structuurplan VVRP, 17/3/2017</a:t>
            </a:r>
          </a:p>
          <a:p>
            <a:r>
              <a:rPr lang="nl-BE" sz="1350" dirty="0"/>
              <a:t>	</a:t>
            </a:r>
          </a:p>
        </p:txBody>
      </p:sp>
      <p:graphicFrame>
        <p:nvGraphicFramePr>
          <p:cNvPr id="5" name="Grafiek 4">
            <a:extLst/>
          </p:cNvPr>
          <p:cNvGraphicFramePr>
            <a:graphicFrameLocks/>
          </p:cNvGraphicFramePr>
          <p:nvPr>
            <p:extLst>
              <p:ext uri="{D42A27DB-BD31-4B8C-83A1-F6EECF244321}">
                <p14:modId xmlns:p14="http://schemas.microsoft.com/office/powerpoint/2010/main" val="1403313988"/>
              </p:ext>
            </p:extLst>
          </p:nvPr>
        </p:nvGraphicFramePr>
        <p:xfrm>
          <a:off x="2072640" y="677190"/>
          <a:ext cx="6668447" cy="302646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189689" y="1123839"/>
            <a:ext cx="2210612" cy="2133168"/>
          </a:xfrm>
        </p:spPr>
        <p:txBody>
          <a:bodyPr>
            <a:normAutofit/>
          </a:bodyPr>
          <a:lstStyle/>
          <a:p>
            <a:r>
              <a:rPr lang="nl-BE" sz="2025" b="1" smtClean="0">
                <a:latin typeface="+mn-lt"/>
              </a:rPr>
              <a:t>Maatschappelijke </a:t>
            </a:r>
            <a:r>
              <a:rPr lang="nl-BE" sz="2025" b="1">
                <a:latin typeface="+mn-lt"/>
              </a:rPr>
              <a:t>relevantie en urgentie van </a:t>
            </a:r>
            <a:r>
              <a:rPr lang="nl-BE" sz="2025" b="1">
                <a:latin typeface="+mn-lt"/>
              </a:rPr>
              <a:t>het </a:t>
            </a:r>
            <a:r>
              <a:rPr lang="nl-BE" sz="2025" b="1" smtClean="0">
                <a:latin typeface="+mn-lt"/>
              </a:rPr>
              <a:t>INDIGO- </a:t>
            </a:r>
            <a:r>
              <a:rPr lang="nl-BE" sz="2025" b="1">
                <a:latin typeface="+mn-lt"/>
              </a:rPr>
              <a:t>onderzoek in </a:t>
            </a:r>
            <a:r>
              <a:rPr lang="nl-BE" sz="2025" b="1">
                <a:latin typeface="+mn-lt"/>
              </a:rPr>
              <a:t>Vlaanderen </a:t>
            </a:r>
            <a:r>
              <a:rPr lang="nl-BE" sz="2025" b="1" smtClean="0">
                <a:latin typeface="+mn-lt"/>
              </a:rPr>
              <a:t/>
            </a:r>
            <a:br>
              <a:rPr lang="nl-BE" sz="2025" b="1" smtClean="0">
                <a:latin typeface="+mn-lt"/>
              </a:rPr>
            </a:br>
            <a:r>
              <a:rPr lang="nl-BE" sz="2025" b="1" smtClean="0">
                <a:latin typeface="+mn-lt"/>
              </a:rPr>
              <a:t>en </a:t>
            </a:r>
            <a:r>
              <a:rPr lang="nl-BE" sz="2025" b="1">
                <a:latin typeface="+mn-lt"/>
              </a:rPr>
              <a:t>daarbuiten.</a:t>
            </a:r>
            <a:endParaRPr lang="nl-BE" dirty="0"/>
          </a:p>
        </p:txBody>
      </p:sp>
    </p:spTree>
    <p:extLst>
      <p:ext uri="{BB962C8B-B14F-4D97-AF65-F5344CB8AC3E}">
        <p14:creationId xmlns:p14="http://schemas.microsoft.com/office/powerpoint/2010/main" val="22507203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 Xander Stockma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1" y="1864240"/>
            <a:ext cx="9172381" cy="30115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69669" y="4875839"/>
            <a:ext cx="9227859" cy="491522"/>
          </a:xfrm>
          <a:prstGeom prst="rect">
            <a:avLst/>
          </a:prstGeom>
        </p:spPr>
      </p:pic>
      <p:sp>
        <p:nvSpPr>
          <p:cNvPr id="3" name="Rectangle 2"/>
          <p:cNvSpPr/>
          <p:nvPr/>
        </p:nvSpPr>
        <p:spPr>
          <a:xfrm>
            <a:off x="0" y="4614229"/>
            <a:ext cx="9288820" cy="261610"/>
          </a:xfrm>
          <a:prstGeom prst="rect">
            <a:avLst/>
          </a:prstGeom>
        </p:spPr>
        <p:txBody>
          <a:bodyPr wrap="square">
            <a:spAutoFit/>
          </a:bodyPr>
          <a:lstStyle/>
          <a:p>
            <a:r>
              <a:rPr lang="nl-BE" sz="1100" smtClean="0">
                <a:solidFill>
                  <a:schemeClr val="accent3">
                    <a:lumMod val="60000"/>
                    <a:lumOff val="40000"/>
                  </a:schemeClr>
                </a:solidFill>
              </a:rPr>
              <a:t>Reportage door Pieter Stockmans, voro MO*, over landroof, 9 maart 2018, https</a:t>
            </a:r>
            <a:r>
              <a:rPr lang="nl-BE" sz="1100">
                <a:solidFill>
                  <a:schemeClr val="accent3">
                    <a:lumMod val="60000"/>
                    <a:lumOff val="40000"/>
                  </a:schemeClr>
                </a:solidFill>
              </a:rPr>
              <a:t>://www.mo.be/reportage/dit-een-oorlog-om-land-roemeni-het-slagveld</a:t>
            </a:r>
          </a:p>
        </p:txBody>
      </p:sp>
    </p:spTree>
    <p:extLst>
      <p:ext uri="{BB962C8B-B14F-4D97-AF65-F5344CB8AC3E}">
        <p14:creationId xmlns:p14="http://schemas.microsoft.com/office/powerpoint/2010/main" val="1595145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Steven\Pictures\Hasselt\inventarisatie 2008\Kermt MS\S19bis\S19bis 2 B.jpg"/>
          <p:cNvPicPr/>
          <p:nvPr/>
        </p:nvPicPr>
        <p:blipFill>
          <a:blip r:embed="rId3">
            <a:extLst>
              <a:ext uri="{28A0092B-C50C-407E-A947-70E740481C1C}">
                <a14:useLocalDpi xmlns:a14="http://schemas.microsoft.com/office/drawing/2010/main" val="0"/>
              </a:ext>
            </a:extLst>
          </a:blip>
          <a:srcRect/>
          <a:stretch>
            <a:fillRect/>
          </a:stretch>
        </p:blipFill>
        <p:spPr bwMode="auto">
          <a:xfrm>
            <a:off x="-537884" y="672353"/>
            <a:ext cx="10443884" cy="5485631"/>
          </a:xfrm>
          <a:prstGeom prst="rect">
            <a:avLst/>
          </a:prstGeom>
          <a:noFill/>
          <a:ln>
            <a:noFill/>
          </a:ln>
          <a:extLst/>
        </p:spPr>
      </p:pic>
      <p:sp>
        <p:nvSpPr>
          <p:cNvPr id="2" name="Title 1"/>
          <p:cNvSpPr>
            <a:spLocks noGrp="1"/>
          </p:cNvSpPr>
          <p:nvPr>
            <p:ph type="title"/>
          </p:nvPr>
        </p:nvSpPr>
        <p:spPr>
          <a:xfrm>
            <a:off x="628650" y="1134666"/>
            <a:ext cx="7886700" cy="994172"/>
          </a:xfrm>
        </p:spPr>
        <p:txBody>
          <a:bodyPr>
            <a:normAutofit fontScale="90000"/>
          </a:bodyPr>
          <a:lstStyle/>
          <a:p>
            <a:pPr algn="ctr"/>
            <a:r>
              <a:rPr lang="en-US" smtClean="0"/>
              <a:t>“</a:t>
            </a:r>
            <a:r>
              <a:rPr lang="en-US" dirty="0" smtClean="0"/>
              <a:t/>
            </a:r>
            <a:br>
              <a:rPr lang="en-US" dirty="0" smtClean="0"/>
            </a:br>
            <a:endParaRPr lang="nl-BE" sz="8025" b="1" dirty="0">
              <a:latin typeface="+mn-lt"/>
            </a:endParaRPr>
          </a:p>
        </p:txBody>
      </p:sp>
      <p:sp>
        <p:nvSpPr>
          <p:cNvPr id="6" name="Content Placeholder 5"/>
          <p:cNvSpPr>
            <a:spLocks noGrp="1"/>
          </p:cNvSpPr>
          <p:nvPr>
            <p:ph idx="1"/>
          </p:nvPr>
        </p:nvSpPr>
        <p:spPr>
          <a:xfrm>
            <a:off x="1030381" y="2738923"/>
            <a:ext cx="7886700" cy="1289447"/>
          </a:xfrm>
        </p:spPr>
        <p:txBody>
          <a:bodyPr>
            <a:normAutofit/>
          </a:bodyPr>
          <a:lstStyle/>
          <a:p>
            <a:pPr marL="0" indent="0">
              <a:buNone/>
            </a:pPr>
            <a:r>
              <a:rPr lang="en-US" sz="1800"/>
              <a:t> </a:t>
            </a:r>
            <a:r>
              <a:rPr lang="en-US" sz="1800" b="1" smtClean="0">
                <a:solidFill>
                  <a:schemeClr val="tx1"/>
                </a:solidFill>
              </a:rPr>
              <a:t>“The </a:t>
            </a:r>
            <a:r>
              <a:rPr lang="en-US" sz="1800" b="1" dirty="0">
                <a:solidFill>
                  <a:schemeClr val="tx1"/>
                </a:solidFill>
              </a:rPr>
              <a:t>ongoing fragmentation in Flanders hinders governance practices that intend to stimulate the collective enjoyment of land’s diverse amenities by a diversity </a:t>
            </a:r>
            <a:r>
              <a:rPr lang="en-US" sz="1800" b="1">
                <a:solidFill>
                  <a:schemeClr val="tx1"/>
                </a:solidFill>
              </a:rPr>
              <a:t>of </a:t>
            </a:r>
            <a:r>
              <a:rPr lang="en-US" sz="1800" b="1" smtClean="0">
                <a:solidFill>
                  <a:schemeClr val="tx1"/>
                </a:solidFill>
              </a:rPr>
              <a:t>people” </a:t>
            </a:r>
            <a:r>
              <a:rPr lang="en-US" sz="1800" b="1" dirty="0">
                <a:solidFill>
                  <a:schemeClr val="tx1"/>
                </a:solidFill>
              </a:rPr>
              <a:t>(</a:t>
            </a:r>
            <a:r>
              <a:rPr lang="en-US" sz="1800" b="1" dirty="0" err="1">
                <a:solidFill>
                  <a:schemeClr val="tx1"/>
                </a:solidFill>
              </a:rPr>
              <a:t>Verachtert</a:t>
            </a:r>
            <a:r>
              <a:rPr lang="en-US" sz="1800" b="1" dirty="0">
                <a:solidFill>
                  <a:schemeClr val="tx1"/>
                </a:solidFill>
              </a:rPr>
              <a:t>, Van den Broeck 2015</a:t>
            </a:r>
            <a:r>
              <a:rPr lang="en-US" sz="1800" b="1">
                <a:solidFill>
                  <a:schemeClr val="tx1"/>
                </a:solidFill>
              </a:rPr>
              <a:t>) </a:t>
            </a:r>
            <a:endParaRPr lang="en-US" sz="1800" b="1" smtClean="0">
              <a:solidFill>
                <a:schemeClr val="tx1"/>
              </a:solidFill>
            </a:endParaRPr>
          </a:p>
          <a:p>
            <a:pPr marL="0" indent="0">
              <a:buNone/>
            </a:pPr>
            <a:endParaRPr lang="en-US" sz="1800"/>
          </a:p>
          <a:p>
            <a:endParaRPr lang="nl-BE" dirty="0"/>
          </a:p>
        </p:txBody>
      </p:sp>
      <p:sp>
        <p:nvSpPr>
          <p:cNvPr id="4" name="Title 1"/>
          <p:cNvSpPr txBox="1">
            <a:spLocks/>
          </p:cNvSpPr>
          <p:nvPr/>
        </p:nvSpPr>
        <p:spPr>
          <a:xfrm>
            <a:off x="752475" y="2659857"/>
            <a:ext cx="7886700" cy="2139553"/>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4500" dirty="0"/>
              <a:t/>
            </a:r>
            <a:br>
              <a:rPr lang="en-US" sz="4500" dirty="0"/>
            </a:br>
            <a:endParaRPr lang="nl-BE" sz="4500" dirty="0"/>
          </a:p>
        </p:txBody>
      </p:sp>
    </p:spTree>
    <p:extLst>
      <p:ext uri="{BB962C8B-B14F-4D97-AF65-F5344CB8AC3E}">
        <p14:creationId xmlns:p14="http://schemas.microsoft.com/office/powerpoint/2010/main" val="6323251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LY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38965"/>
            <a:ext cx="9144001" cy="5409286"/>
          </a:xfrm>
          <a:prstGeom prst="rect">
            <a:avLst/>
          </a:prstGeom>
        </p:spPr>
      </p:pic>
    </p:spTree>
    <p:extLst>
      <p:ext uri="{BB962C8B-B14F-4D97-AF65-F5344CB8AC3E}">
        <p14:creationId xmlns:p14="http://schemas.microsoft.com/office/powerpoint/2010/main" val="10011947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idx="4294967295"/>
          </p:nvPr>
        </p:nvSpPr>
        <p:spPr>
          <a:xfrm>
            <a:off x="470263" y="486410"/>
            <a:ext cx="6858000" cy="287338"/>
          </a:xfrm>
        </p:spPr>
        <p:txBody>
          <a:bodyPr>
            <a:normAutofit fontScale="90000"/>
          </a:bodyPr>
          <a:lstStyle/>
          <a:p>
            <a:pPr eaLnBrk="1" hangingPunct="1"/>
            <a:r>
              <a:rPr lang="en-US" altLang="nl-BE" dirty="0" err="1" smtClean="0">
                <a:latin typeface="Verdana" pitchFamily="34" charset="0"/>
                <a:cs typeface="Verdana" pitchFamily="34" charset="0"/>
              </a:rPr>
              <a:t>Trage</a:t>
            </a:r>
            <a:r>
              <a:rPr lang="en-US" altLang="nl-BE" dirty="0" smtClean="0">
                <a:latin typeface="Verdana" pitchFamily="34" charset="0"/>
                <a:cs typeface="Verdana" pitchFamily="34" charset="0"/>
              </a:rPr>
              <a:t> </a:t>
            </a:r>
            <a:r>
              <a:rPr lang="en-US" altLang="nl-BE" dirty="0" err="1" smtClean="0">
                <a:latin typeface="Verdana" pitchFamily="34" charset="0"/>
                <a:cs typeface="Verdana" pitchFamily="34" charset="0"/>
              </a:rPr>
              <a:t>wegen</a:t>
            </a:r>
            <a:r>
              <a:rPr lang="en-US" altLang="nl-BE" dirty="0" smtClean="0">
                <a:latin typeface="Verdana" pitchFamily="34" charset="0"/>
                <a:cs typeface="Verdana" pitchFamily="34" charset="0"/>
              </a:rPr>
              <a:t>?</a:t>
            </a:r>
          </a:p>
        </p:txBody>
      </p:sp>
      <p:sp>
        <p:nvSpPr>
          <p:cNvPr id="22531" name="Content Placeholder 4"/>
          <p:cNvSpPr>
            <a:spLocks noGrp="1"/>
          </p:cNvSpPr>
          <p:nvPr>
            <p:ph idx="4294967295"/>
          </p:nvPr>
        </p:nvSpPr>
        <p:spPr>
          <a:xfrm>
            <a:off x="470263" y="1754188"/>
            <a:ext cx="6000206" cy="3314700"/>
          </a:xfrm>
        </p:spPr>
        <p:txBody>
          <a:bodyPr>
            <a:normAutofit/>
          </a:bodyPr>
          <a:lstStyle/>
          <a:p>
            <a:pPr eaLnBrk="1" hangingPunct="1">
              <a:buFont typeface="Wingdings" panose="05000000000000000000" pitchFamily="2" charset="2"/>
              <a:buChar char="§"/>
            </a:pPr>
            <a:r>
              <a:rPr lang="nl-BE" altLang="nl-BE" dirty="0" smtClean="0">
                <a:latin typeface="Verdana" pitchFamily="34" charset="0"/>
                <a:cs typeface="Verdana" pitchFamily="34" charset="0"/>
              </a:rPr>
              <a:t>Kenmerken:</a:t>
            </a:r>
          </a:p>
          <a:p>
            <a:pPr lvl="1" eaLnBrk="1" hangingPunct="1"/>
            <a:r>
              <a:rPr lang="nl-BE" altLang="nl-BE" dirty="0" smtClean="0">
                <a:latin typeface="Verdana" pitchFamily="34" charset="0"/>
                <a:cs typeface="Verdana" pitchFamily="34" charset="0"/>
              </a:rPr>
              <a:t>Niet-gemotoriseerd verkeer</a:t>
            </a:r>
          </a:p>
          <a:p>
            <a:pPr lvl="1" eaLnBrk="1" hangingPunct="1"/>
            <a:r>
              <a:rPr lang="nl-BE" altLang="nl-BE" dirty="0" smtClean="0">
                <a:latin typeface="Verdana" pitchFamily="34" charset="0"/>
                <a:cs typeface="Verdana" pitchFamily="34" charset="0"/>
              </a:rPr>
              <a:t>Publiek karakter</a:t>
            </a:r>
          </a:p>
          <a:p>
            <a:pPr lvl="2" eaLnBrk="1" hangingPunct="1">
              <a:buFont typeface="Wingdings" pitchFamily="2" charset="2"/>
              <a:buNone/>
            </a:pPr>
            <a:r>
              <a:rPr lang="nl-BE" altLang="nl-BE" dirty="0" smtClean="0">
                <a:latin typeface="Verdana" pitchFamily="34" charset="0"/>
                <a:cs typeface="Verdana" pitchFamily="34" charset="0"/>
              </a:rPr>
              <a:t>	kerkwegels, bospaden, landbouwwegen, jaagpaden, 1-manswegen</a:t>
            </a:r>
            <a:r>
              <a:rPr lang="nl-BE" altLang="nl-BE" smtClean="0">
                <a:latin typeface="Verdana" pitchFamily="34" charset="0"/>
                <a:cs typeface="Verdana" pitchFamily="34" charset="0"/>
              </a:rPr>
              <a:t>, </a:t>
            </a:r>
            <a:r>
              <a:rPr lang="nl-BE" altLang="nl-BE" smtClean="0">
                <a:latin typeface="Verdana" pitchFamily="34" charset="0"/>
                <a:cs typeface="Verdana" pitchFamily="34" charset="0"/>
              </a:rPr>
              <a:t/>
            </a:r>
            <a:br>
              <a:rPr lang="nl-BE" altLang="nl-BE" smtClean="0">
                <a:latin typeface="Verdana" pitchFamily="34" charset="0"/>
                <a:cs typeface="Verdana" pitchFamily="34" charset="0"/>
              </a:rPr>
            </a:br>
            <a:r>
              <a:rPr lang="nl-BE" altLang="nl-BE" smtClean="0">
                <a:latin typeface="Verdana" pitchFamily="34" charset="0"/>
                <a:cs typeface="Verdana" pitchFamily="34" charset="0"/>
              </a:rPr>
              <a:t>oude </a:t>
            </a:r>
            <a:r>
              <a:rPr lang="nl-BE" altLang="nl-BE" dirty="0" smtClean="0">
                <a:latin typeface="Verdana" pitchFamily="34" charset="0"/>
                <a:cs typeface="Verdana" pitchFamily="34" charset="0"/>
              </a:rPr>
              <a:t>spoorwegbeddingen</a:t>
            </a:r>
          </a:p>
          <a:p>
            <a:pPr lvl="2" eaLnBrk="1" hangingPunct="1">
              <a:buFont typeface="Wingdings" pitchFamily="2" charset="2"/>
              <a:buNone/>
            </a:pPr>
            <a:r>
              <a:rPr lang="nl-BE" altLang="nl-BE" dirty="0" smtClean="0">
                <a:latin typeface="Verdana" pitchFamily="34" charset="0"/>
                <a:cs typeface="Verdana" pitchFamily="34" charset="0"/>
              </a:rPr>
              <a:t> </a:t>
            </a:r>
          </a:p>
          <a:p>
            <a:pPr eaLnBrk="1" hangingPunct="1">
              <a:buFont typeface="Wingdings" panose="05000000000000000000" pitchFamily="2" charset="2"/>
              <a:buChar char="§"/>
            </a:pPr>
            <a:r>
              <a:rPr lang="nl-BE" altLang="nl-BE" dirty="0" smtClean="0">
                <a:latin typeface="Verdana" pitchFamily="34" charset="0"/>
                <a:cs typeface="Verdana" pitchFamily="34" charset="0"/>
              </a:rPr>
              <a:t>Verschillende statuten:</a:t>
            </a:r>
          </a:p>
          <a:p>
            <a:pPr lvl="1" eaLnBrk="1" hangingPunct="1"/>
            <a:r>
              <a:rPr lang="nl-BE" altLang="nl-BE" dirty="0" smtClean="0">
                <a:latin typeface="Verdana" pitchFamily="34" charset="0"/>
                <a:cs typeface="Verdana" pitchFamily="34" charset="0"/>
              </a:rPr>
              <a:t>Buurtwegen</a:t>
            </a:r>
          </a:p>
          <a:p>
            <a:pPr lvl="1" eaLnBrk="1" hangingPunct="1"/>
            <a:r>
              <a:rPr lang="nl-BE" altLang="nl-BE" dirty="0" smtClean="0">
                <a:latin typeface="Verdana" pitchFamily="34" charset="0"/>
                <a:cs typeface="Verdana" pitchFamily="34" charset="0"/>
                <a:sym typeface="Wingdings" pitchFamily="2" charset="2"/>
              </a:rPr>
              <a:t>Feitelijke trage wegen</a:t>
            </a:r>
          </a:p>
          <a:p>
            <a:pPr eaLnBrk="1" hangingPunct="1"/>
            <a:endParaRPr lang="en-US" altLang="nl-BE" dirty="0" smtClean="0">
              <a:latin typeface="Verdana" pitchFamily="34" charset="0"/>
              <a:cs typeface="Verdana" pitchFamily="34" charset="0"/>
            </a:endParaRPr>
          </a:p>
        </p:txBody>
      </p:sp>
      <p:pic>
        <p:nvPicPr>
          <p:cNvPr id="22532"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6692900" y="1754188"/>
            <a:ext cx="2451100" cy="36734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10524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Afbeelding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51797" y="857250"/>
            <a:ext cx="317658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Tijdelijke aanduiding voor inhoud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3001" y="3259932"/>
            <a:ext cx="3750469" cy="274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Tijdelijke aanduiding voor inhoud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9904" y="857250"/>
            <a:ext cx="3752851" cy="246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795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Tijdelijke aanduiding voor inhoud 5"/>
          <p:cNvPicPr>
            <a:picLocks noGrp="1" noChangeAspect="1"/>
          </p:cNvPicPr>
          <p:nvPr>
            <p:ph idx="4294967295"/>
          </p:nvPr>
        </p:nvPicPr>
        <p:blipFill>
          <a:blip r:embed="rId3">
            <a:extLst>
              <a:ext uri="{28A0092B-C50C-407E-A947-70E740481C1C}">
                <a14:useLocalDpi xmlns:a14="http://schemas.microsoft.com/office/drawing/2010/main"/>
              </a:ext>
            </a:extLst>
          </a:blip>
          <a:srcRect/>
          <a:stretch>
            <a:fillRect/>
          </a:stretch>
        </p:blipFill>
        <p:spPr>
          <a:xfrm>
            <a:off x="4332487" y="862013"/>
            <a:ext cx="3668712" cy="2984500"/>
          </a:xfrm>
        </p:spPr>
      </p:pic>
      <p:pic>
        <p:nvPicPr>
          <p:cNvPr id="9220" name="Tijdelijke aanduiding voor inhoud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01728" y="3299224"/>
            <a:ext cx="3699272" cy="271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Afbeelding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43001" y="862013"/>
            <a:ext cx="318968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54653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Tijdelijke aanduiding voor inhoud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18422" y="846534"/>
            <a:ext cx="3490913" cy="260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Afbeelding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1809" y="808434"/>
            <a:ext cx="3430191" cy="519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Tijdelijke aanduiding voor inhoud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1" y="3456386"/>
            <a:ext cx="3437335" cy="2544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13731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1955057" y="857250"/>
            <a:ext cx="7339390" cy="5243782"/>
          </a:xfrm>
          <a:prstGeom prst="rect">
            <a:avLst/>
          </a:prstGeom>
        </p:spPr>
      </p:pic>
      <p:pic>
        <p:nvPicPr>
          <p:cNvPr id="5"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298" y="377186"/>
            <a:ext cx="9585415" cy="6347918"/>
          </a:xfrm>
          <a:prstGeom prst="rect">
            <a:avLst/>
          </a:prstGeom>
        </p:spPr>
      </p:pic>
      <p:sp>
        <p:nvSpPr>
          <p:cNvPr id="3" name="TextBox 2"/>
          <p:cNvSpPr txBox="1"/>
          <p:nvPr/>
        </p:nvSpPr>
        <p:spPr>
          <a:xfrm>
            <a:off x="75559" y="1009953"/>
            <a:ext cx="1879498" cy="2793072"/>
          </a:xfrm>
          <a:prstGeom prst="rect">
            <a:avLst/>
          </a:prstGeom>
          <a:noFill/>
        </p:spPr>
        <p:txBody>
          <a:bodyPr wrap="square" rtlCol="0">
            <a:spAutoFit/>
          </a:bodyPr>
          <a:lstStyle/>
          <a:p>
            <a:pPr marL="214313" indent="-214313">
              <a:buFont typeface="Arial" panose="020B0604020202020204" pitchFamily="34" charset="0"/>
              <a:buChar char="•"/>
            </a:pPr>
            <a:r>
              <a:rPr lang="nl-BE" sz="1350" smtClean="0"/>
              <a:t>Trage wegen als </a:t>
            </a:r>
            <a:r>
              <a:rPr lang="nl-BE" sz="1350"/>
              <a:t>centraal </a:t>
            </a:r>
            <a:r>
              <a:rPr lang="nl-BE" sz="1350" smtClean="0"/>
              <a:t>project bij het regionaal </a:t>
            </a:r>
            <a:r>
              <a:rPr lang="nl-BE" sz="1350"/>
              <a:t>landschap</a:t>
            </a:r>
          </a:p>
          <a:p>
            <a:pPr marL="214313" indent="-214313">
              <a:buFont typeface="Arial" panose="020B0604020202020204" pitchFamily="34" charset="0"/>
              <a:buChar char="•"/>
            </a:pPr>
            <a:endParaRPr lang="nl-BE" sz="1350"/>
          </a:p>
          <a:p>
            <a:pPr marL="214313" indent="-214313">
              <a:buFont typeface="Arial" panose="020B0604020202020204" pitchFamily="34" charset="0"/>
              <a:buChar char="•"/>
            </a:pPr>
            <a:r>
              <a:rPr lang="nl-BE" sz="1350"/>
              <a:t>"Capillair </a:t>
            </a:r>
            <a:r>
              <a:rPr lang="nl-BE" sz="1350"/>
              <a:t>systeem </a:t>
            </a:r>
            <a:r>
              <a:rPr lang="nl-BE" sz="1350" smtClean="0"/>
              <a:t>in de open </a:t>
            </a:r>
            <a:r>
              <a:rPr lang="nl-BE" sz="1350"/>
              <a:t>ruimte, waardoor het voor het publiek toegankelijk en </a:t>
            </a:r>
            <a:r>
              <a:rPr lang="nl-BE" sz="1350"/>
              <a:t>plezierig </a:t>
            </a:r>
            <a:r>
              <a:rPr lang="nl-BE" sz="1350" smtClean="0"/>
              <a:t>is, en afgesloten ruimtes opent”</a:t>
            </a:r>
            <a:endParaRPr lang="nl-BE" sz="1350"/>
          </a:p>
        </p:txBody>
      </p:sp>
      <p:sp>
        <p:nvSpPr>
          <p:cNvPr id="4" name="Title 20"/>
          <p:cNvSpPr txBox="1">
            <a:spLocks/>
          </p:cNvSpPr>
          <p:nvPr/>
        </p:nvSpPr>
        <p:spPr>
          <a:xfrm>
            <a:off x="0" y="141217"/>
            <a:ext cx="6750424" cy="6109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700" smtClean="0">
                <a:solidFill>
                  <a:schemeClr val="bg1">
                    <a:lumMod val="75000"/>
                  </a:schemeClr>
                </a:solidFill>
              </a:rPr>
              <a:t>|</a:t>
            </a:r>
            <a:r>
              <a:rPr lang="en-GB" sz="3300" b="1" smtClean="0">
                <a:solidFill>
                  <a:schemeClr val="accent3">
                    <a:lumMod val="60000"/>
                    <a:lumOff val="40000"/>
                  </a:schemeClr>
                </a:solidFill>
              </a:rPr>
              <a:t>Landschapspark </a:t>
            </a:r>
            <a:r>
              <a:rPr lang="en-GB" sz="3300" b="1" dirty="0" err="1">
                <a:solidFill>
                  <a:schemeClr val="accent3">
                    <a:lumMod val="60000"/>
                    <a:lumOff val="40000"/>
                  </a:schemeClr>
                </a:solidFill>
              </a:rPr>
              <a:t>Zuidrand</a:t>
            </a:r>
            <a:endParaRPr lang="en-GB" sz="3300" b="1" dirty="0">
              <a:solidFill>
                <a:schemeClr val="accent3">
                  <a:lumMod val="60000"/>
                  <a:lumOff val="40000"/>
                </a:schemeClr>
              </a:solidFill>
            </a:endParaRPr>
          </a:p>
        </p:txBody>
      </p:sp>
      <p:sp>
        <p:nvSpPr>
          <p:cNvPr id="9" name="Rectangle 8"/>
          <p:cNvSpPr/>
          <p:nvPr/>
        </p:nvSpPr>
        <p:spPr>
          <a:xfrm>
            <a:off x="6896442" y="3446781"/>
            <a:ext cx="509451" cy="343378"/>
          </a:xfrm>
          <a:prstGeom prst="rect">
            <a:avLst/>
          </a:prstGeom>
          <a:noFill/>
          <a:ln w="57150" cmpd="sng">
            <a:solidFill>
              <a:srgbClr val="0A0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11" name="Straight Connector 10"/>
          <p:cNvCxnSpPr/>
          <p:nvPr/>
        </p:nvCxnSpPr>
        <p:spPr>
          <a:xfrm flipH="1" flipV="1">
            <a:off x="5624752" y="3172991"/>
            <a:ext cx="1265906" cy="306150"/>
          </a:xfrm>
          <a:prstGeom prst="line">
            <a:avLst/>
          </a:prstGeom>
          <a:ln w="38100">
            <a:solidFill>
              <a:srgbClr val="0A063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623117" y="3822519"/>
            <a:ext cx="1267541" cy="2178232"/>
          </a:xfrm>
          <a:prstGeom prst="line">
            <a:avLst/>
          </a:prstGeom>
          <a:ln w="38100">
            <a:solidFill>
              <a:srgbClr val="0A063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388" y="4036959"/>
            <a:ext cx="1733648" cy="923330"/>
          </a:xfrm>
          <a:prstGeom prst="rect">
            <a:avLst/>
          </a:prstGeom>
          <a:noFill/>
        </p:spPr>
        <p:txBody>
          <a:bodyPr wrap="square" rtlCol="0">
            <a:spAutoFit/>
          </a:bodyPr>
          <a:lstStyle/>
          <a:p>
            <a:pPr marL="214313" indent="-214313">
              <a:buFont typeface="Arial" panose="020B0604020202020204" pitchFamily="34" charset="0"/>
              <a:buChar char="•"/>
            </a:pPr>
            <a:r>
              <a:rPr lang="en-GB" sz="1350" smtClean="0"/>
              <a:t>Supralokale verbinding “Hoofse </a:t>
            </a:r>
            <a:r>
              <a:rPr lang="en-GB" sz="1350" dirty="0"/>
              <a:t>Hoek</a:t>
            </a:r>
            <a:r>
              <a:rPr lang="en-GB" sz="1350"/>
              <a:t>” </a:t>
            </a:r>
            <a:r>
              <a:rPr lang="en-GB" sz="1350" smtClean="0"/>
              <a:t/>
            </a:r>
            <a:br>
              <a:rPr lang="en-GB" sz="1350" smtClean="0"/>
            </a:br>
            <a:r>
              <a:rPr lang="en-GB" sz="1350" smtClean="0"/>
              <a:t>als een pilootcase</a:t>
            </a:r>
            <a:endParaRPr lang="en-GB" sz="1350" dirty="0"/>
          </a:p>
        </p:txBody>
      </p:sp>
      <p:sp>
        <p:nvSpPr>
          <p:cNvPr id="7" name="TextBox 6"/>
          <p:cNvSpPr txBox="1"/>
          <p:nvPr/>
        </p:nvSpPr>
        <p:spPr>
          <a:xfrm>
            <a:off x="7505701" y="3524250"/>
            <a:ext cx="1205523" cy="323165"/>
          </a:xfrm>
          <a:prstGeom prst="rect">
            <a:avLst/>
          </a:prstGeom>
          <a:noFill/>
        </p:spPr>
        <p:txBody>
          <a:bodyPr wrap="none" rtlCol="0">
            <a:spAutoFit/>
          </a:bodyPr>
          <a:lstStyle/>
          <a:p>
            <a:r>
              <a:rPr lang="en-US" sz="1500" b="1" dirty="0" err="1"/>
              <a:t>Hoofse</a:t>
            </a:r>
            <a:r>
              <a:rPr lang="en-US" sz="1500" b="1" dirty="0"/>
              <a:t> </a:t>
            </a:r>
            <a:r>
              <a:rPr lang="en-US" sz="1500" b="1" dirty="0" err="1"/>
              <a:t>Hoek</a:t>
            </a:r>
            <a:endParaRPr lang="en-US" sz="1500" b="1" dirty="0"/>
          </a:p>
        </p:txBody>
      </p:sp>
    </p:spTree>
    <p:extLst>
      <p:ext uri="{BB962C8B-B14F-4D97-AF65-F5344CB8AC3E}">
        <p14:creationId xmlns:p14="http://schemas.microsoft.com/office/powerpoint/2010/main" val="308269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7114299" cy="51435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9116" y="2221567"/>
            <a:ext cx="3460139" cy="2340326"/>
          </a:xfrm>
          <a:prstGeom prst="rect">
            <a:avLst/>
          </a:prstGeom>
          <a:ln>
            <a:solidFill>
              <a:schemeClr val="tx1"/>
            </a:solidFill>
          </a:ln>
        </p:spPr>
      </p:pic>
      <p:sp>
        <p:nvSpPr>
          <p:cNvPr id="4" name="TextBox 3"/>
          <p:cNvSpPr txBox="1"/>
          <p:nvPr/>
        </p:nvSpPr>
        <p:spPr>
          <a:xfrm>
            <a:off x="7185099" y="1642395"/>
            <a:ext cx="1909497" cy="507831"/>
          </a:xfrm>
          <a:prstGeom prst="rect">
            <a:avLst/>
          </a:prstGeom>
          <a:noFill/>
        </p:spPr>
        <p:txBody>
          <a:bodyPr wrap="none" rtlCol="0">
            <a:spAutoFit/>
          </a:bodyPr>
          <a:lstStyle/>
          <a:p>
            <a:r>
              <a:rPr lang="en-US" sz="1350" b="1" smtClean="0">
                <a:solidFill>
                  <a:schemeClr val="accent3">
                    <a:lumMod val="60000"/>
                    <a:lumOff val="40000"/>
                  </a:schemeClr>
                </a:solidFill>
              </a:rPr>
              <a:t>Supralokale verbinding</a:t>
            </a:r>
            <a:endParaRPr lang="en-US" sz="1350" b="1" dirty="0">
              <a:solidFill>
                <a:schemeClr val="accent3">
                  <a:lumMod val="60000"/>
                  <a:lumOff val="40000"/>
                </a:schemeClr>
              </a:solidFill>
            </a:endParaRPr>
          </a:p>
          <a:p>
            <a:r>
              <a:rPr lang="en-US" sz="1350" b="1" smtClean="0">
                <a:solidFill>
                  <a:schemeClr val="accent3">
                    <a:lumMod val="60000"/>
                    <a:lumOff val="40000"/>
                  </a:schemeClr>
                </a:solidFill>
              </a:rPr>
              <a:t>= QUICK </a:t>
            </a:r>
            <a:r>
              <a:rPr lang="en-US" sz="1350" b="1" dirty="0">
                <a:solidFill>
                  <a:schemeClr val="accent3">
                    <a:lumMod val="60000"/>
                    <a:lumOff val="40000"/>
                  </a:schemeClr>
                </a:solidFill>
              </a:rPr>
              <a:t>WIN</a:t>
            </a:r>
          </a:p>
        </p:txBody>
      </p:sp>
      <p:cxnSp>
        <p:nvCxnSpPr>
          <p:cNvPr id="6" name="Straight Connector 5"/>
          <p:cNvCxnSpPr/>
          <p:nvPr/>
        </p:nvCxnSpPr>
        <p:spPr>
          <a:xfrm flipV="1">
            <a:off x="5304512" y="3503425"/>
            <a:ext cx="251336" cy="22492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626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04597"/>
            <a:ext cx="7348465" cy="5196153"/>
          </a:xfrm>
          <a:prstGeom prst="rect">
            <a:avLst/>
          </a:prstGeom>
        </p:spPr>
      </p:pic>
      <p:sp>
        <p:nvSpPr>
          <p:cNvPr id="3" name="TextBox 2"/>
          <p:cNvSpPr txBox="1"/>
          <p:nvPr/>
        </p:nvSpPr>
        <p:spPr>
          <a:xfrm>
            <a:off x="2182655" y="1995105"/>
            <a:ext cx="320922" cy="415498"/>
          </a:xfrm>
          <a:prstGeom prst="rect">
            <a:avLst/>
          </a:prstGeom>
          <a:noFill/>
          <a:ln>
            <a:noFill/>
          </a:ln>
        </p:spPr>
        <p:txBody>
          <a:bodyPr wrap="none" rtlCol="0">
            <a:spAutoFit/>
          </a:bodyPr>
          <a:lstStyle/>
          <a:p>
            <a:r>
              <a:rPr lang="en-US" sz="2100" dirty="0"/>
              <a:t>1</a:t>
            </a:r>
          </a:p>
        </p:txBody>
      </p:sp>
    </p:spTree>
    <p:extLst>
      <p:ext uri="{BB962C8B-B14F-4D97-AF65-F5344CB8AC3E}">
        <p14:creationId xmlns:p14="http://schemas.microsoft.com/office/powerpoint/2010/main" val="203247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189" y="3219121"/>
            <a:ext cx="537327" cy="300082"/>
          </a:xfrm>
          <a:prstGeom prst="rect">
            <a:avLst/>
          </a:prstGeom>
          <a:noFill/>
          <a:ln>
            <a:solidFill>
              <a:schemeClr val="tx1"/>
            </a:solidFill>
          </a:ln>
        </p:spPr>
        <p:txBody>
          <a:bodyPr wrap="none" rtlCol="0">
            <a:spAutoFit/>
          </a:bodyPr>
          <a:lstStyle/>
          <a:p>
            <a:r>
              <a:rPr lang="en-GB" sz="1350" dirty="0"/>
              <a:t>2012</a:t>
            </a:r>
          </a:p>
        </p:txBody>
      </p:sp>
      <p:sp>
        <p:nvSpPr>
          <p:cNvPr id="4" name="TextBox 3"/>
          <p:cNvSpPr txBox="1"/>
          <p:nvPr/>
        </p:nvSpPr>
        <p:spPr>
          <a:xfrm>
            <a:off x="1110978" y="3219121"/>
            <a:ext cx="497217" cy="507831"/>
          </a:xfrm>
          <a:prstGeom prst="rect">
            <a:avLst/>
          </a:prstGeom>
          <a:noFill/>
          <a:ln>
            <a:solidFill>
              <a:schemeClr val="tx1"/>
            </a:solidFill>
          </a:ln>
        </p:spPr>
        <p:txBody>
          <a:bodyPr wrap="square" rtlCol="0">
            <a:spAutoFit/>
          </a:bodyPr>
          <a:lstStyle/>
          <a:p>
            <a:pPr algn="ctr"/>
            <a:r>
              <a:rPr lang="en-GB" sz="1350" dirty="0"/>
              <a:t>2013</a:t>
            </a:r>
          </a:p>
        </p:txBody>
      </p:sp>
      <p:sp>
        <p:nvSpPr>
          <p:cNvPr id="5" name="TextBox 4"/>
          <p:cNvSpPr txBox="1"/>
          <p:nvPr/>
        </p:nvSpPr>
        <p:spPr>
          <a:xfrm>
            <a:off x="2250151" y="3213304"/>
            <a:ext cx="537327" cy="300082"/>
          </a:xfrm>
          <a:prstGeom prst="rect">
            <a:avLst/>
          </a:prstGeom>
          <a:noFill/>
          <a:ln>
            <a:noFill/>
          </a:ln>
        </p:spPr>
        <p:txBody>
          <a:bodyPr wrap="none" rtlCol="0">
            <a:spAutoFit/>
          </a:bodyPr>
          <a:lstStyle/>
          <a:p>
            <a:r>
              <a:rPr lang="en-GB" sz="1350" dirty="0">
                <a:solidFill>
                  <a:schemeClr val="bg1"/>
                </a:solidFill>
              </a:rPr>
              <a:t>2014</a:t>
            </a:r>
          </a:p>
        </p:txBody>
      </p:sp>
      <p:sp>
        <p:nvSpPr>
          <p:cNvPr id="6" name="TextBox 5"/>
          <p:cNvSpPr txBox="1"/>
          <p:nvPr/>
        </p:nvSpPr>
        <p:spPr>
          <a:xfrm>
            <a:off x="4539628" y="3218286"/>
            <a:ext cx="537327" cy="300082"/>
          </a:xfrm>
          <a:prstGeom prst="rect">
            <a:avLst/>
          </a:prstGeom>
          <a:noFill/>
          <a:ln>
            <a:noFill/>
          </a:ln>
        </p:spPr>
        <p:txBody>
          <a:bodyPr wrap="none" rtlCol="0">
            <a:spAutoFit/>
          </a:bodyPr>
          <a:lstStyle/>
          <a:p>
            <a:r>
              <a:rPr lang="en-GB" sz="1350" dirty="0">
                <a:solidFill>
                  <a:schemeClr val="bg1"/>
                </a:solidFill>
              </a:rPr>
              <a:t>2015</a:t>
            </a:r>
          </a:p>
        </p:txBody>
      </p:sp>
      <p:cxnSp>
        <p:nvCxnSpPr>
          <p:cNvPr id="30" name="Straight Connector 29"/>
          <p:cNvCxnSpPr>
            <a:stCxn id="29" idx="0"/>
          </p:cNvCxnSpPr>
          <p:nvPr/>
        </p:nvCxnSpPr>
        <p:spPr>
          <a:xfrm flipV="1">
            <a:off x="1665955" y="1264845"/>
            <a:ext cx="15761" cy="2219478"/>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80249" y="3288371"/>
            <a:ext cx="736432" cy="230832"/>
          </a:xfrm>
          <a:prstGeom prst="rect">
            <a:avLst/>
          </a:prstGeom>
          <a:noFill/>
        </p:spPr>
        <p:txBody>
          <a:bodyPr wrap="square" rtlCol="0">
            <a:spAutoFit/>
          </a:bodyPr>
          <a:lstStyle/>
          <a:p>
            <a:pPr algn="ctr"/>
            <a:r>
              <a:rPr lang="en-GB" sz="900" dirty="0"/>
              <a:t>September</a:t>
            </a:r>
          </a:p>
        </p:txBody>
      </p:sp>
      <p:cxnSp>
        <p:nvCxnSpPr>
          <p:cNvPr id="23" name="Straight Connector 22"/>
          <p:cNvCxnSpPr>
            <a:stCxn id="20" idx="0"/>
          </p:cNvCxnSpPr>
          <p:nvPr/>
        </p:nvCxnSpPr>
        <p:spPr>
          <a:xfrm flipH="1" flipV="1">
            <a:off x="838438" y="1263405"/>
            <a:ext cx="10027" cy="2024966"/>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363579" y="3484323"/>
            <a:ext cx="604752" cy="230832"/>
          </a:xfrm>
          <a:prstGeom prst="rect">
            <a:avLst/>
          </a:prstGeom>
          <a:noFill/>
        </p:spPr>
        <p:txBody>
          <a:bodyPr wrap="square" rtlCol="0">
            <a:spAutoFit/>
          </a:bodyPr>
          <a:lstStyle/>
          <a:p>
            <a:pPr algn="ctr"/>
            <a:r>
              <a:rPr lang="en-GB" sz="900" dirty="0"/>
              <a:t>July</a:t>
            </a:r>
          </a:p>
        </p:txBody>
      </p:sp>
      <p:cxnSp>
        <p:nvCxnSpPr>
          <p:cNvPr id="35" name="Straight Connector 34"/>
          <p:cNvCxnSpPr>
            <a:stCxn id="36" idx="0"/>
          </p:cNvCxnSpPr>
          <p:nvPr/>
        </p:nvCxnSpPr>
        <p:spPr>
          <a:xfrm flipV="1">
            <a:off x="1886918" y="1276301"/>
            <a:ext cx="0" cy="201503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584542" y="3291331"/>
            <a:ext cx="604752" cy="230832"/>
          </a:xfrm>
          <a:prstGeom prst="rect">
            <a:avLst/>
          </a:prstGeom>
          <a:noFill/>
        </p:spPr>
        <p:txBody>
          <a:bodyPr wrap="square" rtlCol="0">
            <a:spAutoFit/>
          </a:bodyPr>
          <a:lstStyle/>
          <a:p>
            <a:pPr algn="ctr"/>
            <a:r>
              <a:rPr lang="en-GB" sz="900" dirty="0"/>
              <a:t>August</a:t>
            </a:r>
          </a:p>
        </p:txBody>
      </p:sp>
      <p:cxnSp>
        <p:nvCxnSpPr>
          <p:cNvPr id="37" name="Straight Connector 36"/>
          <p:cNvCxnSpPr>
            <a:stCxn id="38" idx="0"/>
          </p:cNvCxnSpPr>
          <p:nvPr/>
        </p:nvCxnSpPr>
        <p:spPr>
          <a:xfrm flipH="1" flipV="1">
            <a:off x="2246914" y="1250171"/>
            <a:ext cx="16834" cy="2217698"/>
          </a:xfrm>
          <a:prstGeom prst="line">
            <a:avLst/>
          </a:prstGeom>
          <a:ln w="15875">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32917" y="3467869"/>
            <a:ext cx="861662" cy="276999"/>
          </a:xfrm>
          <a:prstGeom prst="rect">
            <a:avLst/>
          </a:prstGeom>
          <a:noFill/>
        </p:spPr>
        <p:txBody>
          <a:bodyPr wrap="square" rtlCol="0">
            <a:spAutoFit/>
          </a:bodyPr>
          <a:lstStyle/>
          <a:p>
            <a:pPr algn="ctr"/>
            <a:r>
              <a:rPr lang="en-GB" sz="1200" b="1" dirty="0"/>
              <a:t>November</a:t>
            </a:r>
            <a:endParaRPr lang="en-GB" sz="900" b="1" dirty="0"/>
          </a:p>
        </p:txBody>
      </p:sp>
      <p:cxnSp>
        <p:nvCxnSpPr>
          <p:cNvPr id="43" name="Straight Connector 42"/>
          <p:cNvCxnSpPr>
            <a:stCxn id="44" idx="0"/>
          </p:cNvCxnSpPr>
          <p:nvPr/>
        </p:nvCxnSpPr>
        <p:spPr>
          <a:xfrm flipV="1">
            <a:off x="7150016" y="1246061"/>
            <a:ext cx="0" cy="2228394"/>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847640" y="3474455"/>
            <a:ext cx="604752" cy="230832"/>
          </a:xfrm>
          <a:prstGeom prst="rect">
            <a:avLst/>
          </a:prstGeom>
          <a:noFill/>
        </p:spPr>
        <p:txBody>
          <a:bodyPr wrap="square" rtlCol="0">
            <a:spAutoFit/>
          </a:bodyPr>
          <a:lstStyle/>
          <a:p>
            <a:pPr algn="ctr"/>
            <a:r>
              <a:rPr lang="en-GB" sz="900" dirty="0">
                <a:solidFill>
                  <a:schemeClr val="bg1"/>
                </a:solidFill>
              </a:rPr>
              <a:t>August</a:t>
            </a:r>
          </a:p>
        </p:txBody>
      </p:sp>
      <p:cxnSp>
        <p:nvCxnSpPr>
          <p:cNvPr id="48" name="Straight Connector 47"/>
          <p:cNvCxnSpPr>
            <a:endCxn id="20" idx="2"/>
          </p:cNvCxnSpPr>
          <p:nvPr/>
        </p:nvCxnSpPr>
        <p:spPr>
          <a:xfrm flipV="1">
            <a:off x="838436" y="3519203"/>
            <a:ext cx="10029" cy="2203035"/>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36" idx="2"/>
          </p:cNvCxnSpPr>
          <p:nvPr/>
        </p:nvCxnSpPr>
        <p:spPr>
          <a:xfrm flipH="1" flipV="1">
            <a:off x="1886918" y="3522163"/>
            <a:ext cx="10266" cy="2203034"/>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1666100" y="3704192"/>
            <a:ext cx="0" cy="201503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2256662" y="3703871"/>
            <a:ext cx="1" cy="1987286"/>
          </a:xfrm>
          <a:prstGeom prst="line">
            <a:avLst/>
          </a:prstGeom>
          <a:ln w="15875">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endCxn id="44" idx="2"/>
          </p:cNvCxnSpPr>
          <p:nvPr/>
        </p:nvCxnSpPr>
        <p:spPr>
          <a:xfrm flipV="1">
            <a:off x="7143436" y="3705287"/>
            <a:ext cx="6580" cy="1984216"/>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411999" y="3474455"/>
            <a:ext cx="351011" cy="369332"/>
          </a:xfrm>
          <a:prstGeom prst="rect">
            <a:avLst/>
          </a:prstGeom>
          <a:noFill/>
        </p:spPr>
        <p:txBody>
          <a:bodyPr wrap="square" rtlCol="0">
            <a:spAutoFit/>
          </a:bodyPr>
          <a:lstStyle/>
          <a:p>
            <a:pPr algn="ctr"/>
            <a:r>
              <a:rPr lang="en-GB" sz="900" dirty="0"/>
              <a:t>May</a:t>
            </a:r>
          </a:p>
        </p:txBody>
      </p:sp>
      <p:cxnSp>
        <p:nvCxnSpPr>
          <p:cNvPr id="74" name="Straight Connector 73"/>
          <p:cNvCxnSpPr>
            <a:stCxn id="73" idx="0"/>
          </p:cNvCxnSpPr>
          <p:nvPr/>
        </p:nvCxnSpPr>
        <p:spPr>
          <a:xfrm flipH="1" flipV="1">
            <a:off x="570703" y="1254977"/>
            <a:ext cx="16802" cy="2219478"/>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endCxn id="73" idx="2"/>
          </p:cNvCxnSpPr>
          <p:nvPr/>
        </p:nvCxnSpPr>
        <p:spPr>
          <a:xfrm flipH="1" flipV="1">
            <a:off x="587505" y="3843787"/>
            <a:ext cx="2057" cy="1850146"/>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1231222" y="4333580"/>
            <a:ext cx="1321658" cy="650151"/>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Identification as ‘Quick Win’</a:t>
            </a:r>
          </a:p>
        </p:txBody>
      </p:sp>
      <p:cxnSp>
        <p:nvCxnSpPr>
          <p:cNvPr id="91" name="Straight Connector 90"/>
          <p:cNvCxnSpPr>
            <a:stCxn id="92" idx="0"/>
          </p:cNvCxnSpPr>
          <p:nvPr/>
        </p:nvCxnSpPr>
        <p:spPr>
          <a:xfrm flipV="1">
            <a:off x="2983676" y="1273343"/>
            <a:ext cx="16863" cy="2022546"/>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2681300" y="3295889"/>
            <a:ext cx="604752" cy="230832"/>
          </a:xfrm>
          <a:prstGeom prst="rect">
            <a:avLst/>
          </a:prstGeom>
          <a:noFill/>
        </p:spPr>
        <p:txBody>
          <a:bodyPr wrap="square" rtlCol="0">
            <a:spAutoFit/>
          </a:bodyPr>
          <a:lstStyle/>
          <a:p>
            <a:pPr algn="ctr"/>
            <a:r>
              <a:rPr lang="en-GB" sz="900" dirty="0">
                <a:solidFill>
                  <a:schemeClr val="bg1"/>
                </a:solidFill>
              </a:rPr>
              <a:t>February</a:t>
            </a:r>
          </a:p>
        </p:txBody>
      </p:sp>
      <p:cxnSp>
        <p:nvCxnSpPr>
          <p:cNvPr id="93" name="Straight Connector 92"/>
          <p:cNvCxnSpPr/>
          <p:nvPr/>
        </p:nvCxnSpPr>
        <p:spPr>
          <a:xfrm flipV="1">
            <a:off x="2981760" y="3500336"/>
            <a:ext cx="17677" cy="2211962"/>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3838313" y="3485612"/>
            <a:ext cx="721254" cy="230832"/>
          </a:xfrm>
          <a:prstGeom prst="rect">
            <a:avLst/>
          </a:prstGeom>
          <a:noFill/>
        </p:spPr>
        <p:txBody>
          <a:bodyPr wrap="square" rtlCol="0">
            <a:spAutoFit/>
          </a:bodyPr>
          <a:lstStyle/>
          <a:p>
            <a:pPr algn="ctr"/>
            <a:r>
              <a:rPr lang="en-GB" sz="900" dirty="0">
                <a:solidFill>
                  <a:schemeClr val="bg1"/>
                </a:solidFill>
              </a:rPr>
              <a:t>September</a:t>
            </a:r>
          </a:p>
        </p:txBody>
      </p:sp>
      <p:cxnSp>
        <p:nvCxnSpPr>
          <p:cNvPr id="100" name="Straight Connector 99"/>
          <p:cNvCxnSpPr>
            <a:stCxn id="99" idx="0"/>
          </p:cNvCxnSpPr>
          <p:nvPr/>
        </p:nvCxnSpPr>
        <p:spPr>
          <a:xfrm flipH="1" flipV="1">
            <a:off x="4191182" y="1257383"/>
            <a:ext cx="7758" cy="2228229"/>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99" idx="2"/>
          </p:cNvCxnSpPr>
          <p:nvPr/>
        </p:nvCxnSpPr>
        <p:spPr>
          <a:xfrm flipV="1">
            <a:off x="4198940" y="3716444"/>
            <a:ext cx="0" cy="1979895"/>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5079710" y="3302636"/>
            <a:ext cx="602111" cy="230832"/>
          </a:xfrm>
          <a:prstGeom prst="rect">
            <a:avLst/>
          </a:prstGeom>
          <a:noFill/>
        </p:spPr>
        <p:txBody>
          <a:bodyPr wrap="square" rtlCol="0">
            <a:spAutoFit/>
          </a:bodyPr>
          <a:lstStyle/>
          <a:p>
            <a:pPr algn="ctr"/>
            <a:r>
              <a:rPr lang="en-GB" sz="900" dirty="0">
                <a:solidFill>
                  <a:schemeClr val="bg1"/>
                </a:solidFill>
              </a:rPr>
              <a:t>January</a:t>
            </a:r>
          </a:p>
        </p:txBody>
      </p:sp>
      <p:cxnSp>
        <p:nvCxnSpPr>
          <p:cNvPr id="111" name="Straight Connector 110"/>
          <p:cNvCxnSpPr>
            <a:stCxn id="110" idx="0"/>
          </p:cNvCxnSpPr>
          <p:nvPr/>
        </p:nvCxnSpPr>
        <p:spPr>
          <a:xfrm flipV="1">
            <a:off x="5380766" y="1280376"/>
            <a:ext cx="0" cy="202226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endCxn id="110" idx="2"/>
          </p:cNvCxnSpPr>
          <p:nvPr/>
        </p:nvCxnSpPr>
        <p:spPr>
          <a:xfrm flipV="1">
            <a:off x="5380766" y="3533468"/>
            <a:ext cx="0" cy="2157801"/>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5696917" y="3477755"/>
            <a:ext cx="478670" cy="369332"/>
          </a:xfrm>
          <a:prstGeom prst="rect">
            <a:avLst/>
          </a:prstGeom>
          <a:noFill/>
        </p:spPr>
        <p:txBody>
          <a:bodyPr wrap="square" rtlCol="0">
            <a:spAutoFit/>
          </a:bodyPr>
          <a:lstStyle/>
          <a:p>
            <a:pPr algn="ctr"/>
            <a:r>
              <a:rPr lang="en-GB" sz="900" dirty="0">
                <a:solidFill>
                  <a:schemeClr val="bg1"/>
                </a:solidFill>
              </a:rPr>
              <a:t>March</a:t>
            </a:r>
          </a:p>
        </p:txBody>
      </p:sp>
      <p:cxnSp>
        <p:nvCxnSpPr>
          <p:cNvPr id="119" name="Straight Connector 118"/>
          <p:cNvCxnSpPr>
            <a:stCxn id="118" idx="0"/>
          </p:cNvCxnSpPr>
          <p:nvPr/>
        </p:nvCxnSpPr>
        <p:spPr>
          <a:xfrm flipV="1">
            <a:off x="5936252" y="1254977"/>
            <a:ext cx="25974" cy="2222778"/>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endCxn id="118" idx="2"/>
          </p:cNvCxnSpPr>
          <p:nvPr/>
        </p:nvCxnSpPr>
        <p:spPr>
          <a:xfrm flipV="1">
            <a:off x="5936252" y="3847087"/>
            <a:ext cx="0" cy="1856784"/>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128" idx="0"/>
          </p:cNvCxnSpPr>
          <p:nvPr/>
        </p:nvCxnSpPr>
        <p:spPr>
          <a:xfrm flipV="1">
            <a:off x="6531402" y="1287607"/>
            <a:ext cx="0" cy="2015029"/>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6229026" y="3302636"/>
            <a:ext cx="604752" cy="230832"/>
          </a:xfrm>
          <a:prstGeom prst="rect">
            <a:avLst/>
          </a:prstGeom>
          <a:noFill/>
        </p:spPr>
        <p:txBody>
          <a:bodyPr wrap="square" rtlCol="0">
            <a:spAutoFit/>
          </a:bodyPr>
          <a:lstStyle/>
          <a:p>
            <a:pPr algn="ctr"/>
            <a:r>
              <a:rPr lang="en-GB" sz="900" dirty="0">
                <a:solidFill>
                  <a:schemeClr val="bg1"/>
                </a:solidFill>
              </a:rPr>
              <a:t>May</a:t>
            </a:r>
          </a:p>
        </p:txBody>
      </p:sp>
      <p:cxnSp>
        <p:nvCxnSpPr>
          <p:cNvPr id="129" name="Straight Connector 128"/>
          <p:cNvCxnSpPr>
            <a:endCxn id="128" idx="2"/>
          </p:cNvCxnSpPr>
          <p:nvPr/>
        </p:nvCxnSpPr>
        <p:spPr>
          <a:xfrm flipH="1" flipV="1">
            <a:off x="6531402" y="3533468"/>
            <a:ext cx="10266" cy="2203035"/>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7523851" y="3217054"/>
            <a:ext cx="537327" cy="300082"/>
          </a:xfrm>
          <a:prstGeom prst="rect">
            <a:avLst/>
          </a:prstGeom>
          <a:noFill/>
          <a:ln>
            <a:noFill/>
          </a:ln>
        </p:spPr>
        <p:txBody>
          <a:bodyPr wrap="none" rtlCol="0">
            <a:spAutoFit/>
          </a:bodyPr>
          <a:lstStyle/>
          <a:p>
            <a:r>
              <a:rPr lang="en-GB" sz="1350" dirty="0">
                <a:solidFill>
                  <a:schemeClr val="bg1"/>
                </a:solidFill>
              </a:rPr>
              <a:t>2016</a:t>
            </a:r>
          </a:p>
        </p:txBody>
      </p:sp>
      <p:cxnSp>
        <p:nvCxnSpPr>
          <p:cNvPr id="152" name="Straight Connector 151"/>
          <p:cNvCxnSpPr>
            <a:stCxn id="153" idx="0"/>
          </p:cNvCxnSpPr>
          <p:nvPr/>
        </p:nvCxnSpPr>
        <p:spPr>
          <a:xfrm flipV="1">
            <a:off x="8164730" y="1257218"/>
            <a:ext cx="0" cy="2228394"/>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7862354" y="3485612"/>
            <a:ext cx="604752" cy="230832"/>
          </a:xfrm>
          <a:prstGeom prst="rect">
            <a:avLst/>
          </a:prstGeom>
          <a:noFill/>
        </p:spPr>
        <p:txBody>
          <a:bodyPr wrap="square" rtlCol="0">
            <a:spAutoFit/>
          </a:bodyPr>
          <a:lstStyle/>
          <a:p>
            <a:pPr algn="ctr"/>
            <a:r>
              <a:rPr lang="en-GB" sz="900" dirty="0">
                <a:solidFill>
                  <a:schemeClr val="bg1"/>
                </a:solidFill>
              </a:rPr>
              <a:t>January</a:t>
            </a:r>
          </a:p>
        </p:txBody>
      </p:sp>
      <p:cxnSp>
        <p:nvCxnSpPr>
          <p:cNvPr id="154" name="Straight Connector 153"/>
          <p:cNvCxnSpPr>
            <a:endCxn id="153" idx="2"/>
          </p:cNvCxnSpPr>
          <p:nvPr/>
        </p:nvCxnSpPr>
        <p:spPr>
          <a:xfrm flipV="1">
            <a:off x="8158151" y="3716444"/>
            <a:ext cx="6579" cy="1984217"/>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59" name="Oval 158"/>
          <p:cNvSpPr/>
          <p:nvPr/>
        </p:nvSpPr>
        <p:spPr>
          <a:xfrm>
            <a:off x="94255" y="2521045"/>
            <a:ext cx="962015" cy="595852"/>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Creating a project team</a:t>
            </a:r>
          </a:p>
        </p:txBody>
      </p:sp>
      <p:sp>
        <p:nvSpPr>
          <p:cNvPr id="161" name="Oval 160"/>
          <p:cNvSpPr/>
          <p:nvPr/>
        </p:nvSpPr>
        <p:spPr>
          <a:xfrm>
            <a:off x="1652358" y="3737156"/>
            <a:ext cx="1456008" cy="596425"/>
          </a:xfrm>
          <a:prstGeom prst="ellipse">
            <a:avLst/>
          </a:prstGeom>
          <a:solidFill>
            <a:schemeClr val="accent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t>ANB accessibility advice</a:t>
            </a:r>
          </a:p>
        </p:txBody>
      </p:sp>
      <p:cxnSp>
        <p:nvCxnSpPr>
          <p:cNvPr id="62" name="Straight Arrow Connector 53"/>
          <p:cNvCxnSpPr>
            <a:stCxn id="159" idx="4"/>
            <a:endCxn id="86" idx="2"/>
          </p:cNvCxnSpPr>
          <p:nvPr/>
        </p:nvCxnSpPr>
        <p:spPr>
          <a:xfrm rot="16200000" flipH="1">
            <a:off x="132363" y="3559796"/>
            <a:ext cx="1541759" cy="655960"/>
          </a:xfrm>
          <a:prstGeom prst="curvedConnector2">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53"/>
          <p:cNvCxnSpPr>
            <a:stCxn id="86" idx="1"/>
            <a:endCxn id="161" idx="2"/>
          </p:cNvCxnSpPr>
          <p:nvPr/>
        </p:nvCxnSpPr>
        <p:spPr>
          <a:xfrm rot="5400000" flipH="1" flipV="1">
            <a:off x="1341853" y="4118289"/>
            <a:ext cx="393425" cy="227584"/>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2" name="Right Arrow 51"/>
          <p:cNvSpPr/>
          <p:nvPr/>
        </p:nvSpPr>
        <p:spPr>
          <a:xfrm>
            <a:off x="46574" y="1055145"/>
            <a:ext cx="9025985" cy="4825447"/>
          </a:xfrm>
          <a:prstGeom prst="rightArrow">
            <a:avLst>
              <a:gd name="adj1" fmla="val 92000"/>
              <a:gd name="adj2" fmla="val 9480"/>
            </a:avLst>
          </a:prstGeom>
          <a:solidFill>
            <a:schemeClr val="bg1"/>
          </a:solidFill>
          <a:ln w="317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3" name="TextBox 52"/>
          <p:cNvSpPr txBox="1"/>
          <p:nvPr/>
        </p:nvSpPr>
        <p:spPr>
          <a:xfrm>
            <a:off x="52089" y="3169767"/>
            <a:ext cx="575799" cy="323165"/>
          </a:xfrm>
          <a:prstGeom prst="rect">
            <a:avLst/>
          </a:prstGeom>
          <a:noFill/>
          <a:ln>
            <a:solidFill>
              <a:schemeClr val="tx1"/>
            </a:solidFill>
          </a:ln>
        </p:spPr>
        <p:txBody>
          <a:bodyPr wrap="none" rtlCol="0">
            <a:spAutoFit/>
          </a:bodyPr>
          <a:lstStyle/>
          <a:p>
            <a:pPr algn="ctr"/>
            <a:r>
              <a:rPr lang="en-GB" sz="1500" dirty="0"/>
              <a:t>2012</a:t>
            </a:r>
          </a:p>
        </p:txBody>
      </p:sp>
      <p:sp>
        <p:nvSpPr>
          <p:cNvPr id="54" name="TextBox 53"/>
          <p:cNvSpPr txBox="1"/>
          <p:nvPr/>
        </p:nvSpPr>
        <p:spPr>
          <a:xfrm>
            <a:off x="1109154" y="3168381"/>
            <a:ext cx="547204" cy="553998"/>
          </a:xfrm>
          <a:prstGeom prst="rect">
            <a:avLst/>
          </a:prstGeom>
          <a:noFill/>
          <a:ln>
            <a:solidFill>
              <a:schemeClr val="tx1"/>
            </a:solidFill>
          </a:ln>
        </p:spPr>
        <p:txBody>
          <a:bodyPr wrap="square" rtlCol="0">
            <a:spAutoFit/>
          </a:bodyPr>
          <a:lstStyle/>
          <a:p>
            <a:pPr algn="ctr"/>
            <a:r>
              <a:rPr lang="en-GB" sz="1500" dirty="0"/>
              <a:t>2013</a:t>
            </a:r>
          </a:p>
        </p:txBody>
      </p:sp>
      <p:sp>
        <p:nvSpPr>
          <p:cNvPr id="56" name="TextBox 55"/>
          <p:cNvSpPr txBox="1"/>
          <p:nvPr/>
        </p:nvSpPr>
        <p:spPr>
          <a:xfrm>
            <a:off x="2583730" y="3169857"/>
            <a:ext cx="581114" cy="323165"/>
          </a:xfrm>
          <a:prstGeom prst="rect">
            <a:avLst/>
          </a:prstGeom>
          <a:noFill/>
          <a:ln>
            <a:solidFill>
              <a:schemeClr val="tx1"/>
            </a:solidFill>
          </a:ln>
        </p:spPr>
        <p:txBody>
          <a:bodyPr wrap="square" rtlCol="0">
            <a:spAutoFit/>
          </a:bodyPr>
          <a:lstStyle/>
          <a:p>
            <a:pPr algn="ctr"/>
            <a:r>
              <a:rPr lang="en-GB" sz="1500" dirty="0"/>
              <a:t>2014</a:t>
            </a:r>
          </a:p>
        </p:txBody>
      </p:sp>
      <p:sp>
        <p:nvSpPr>
          <p:cNvPr id="57" name="TextBox 56"/>
          <p:cNvSpPr txBox="1"/>
          <p:nvPr/>
        </p:nvSpPr>
        <p:spPr>
          <a:xfrm>
            <a:off x="4197630" y="3168535"/>
            <a:ext cx="581114" cy="323165"/>
          </a:xfrm>
          <a:prstGeom prst="rect">
            <a:avLst/>
          </a:prstGeom>
          <a:noFill/>
          <a:ln>
            <a:solidFill>
              <a:schemeClr val="tx1"/>
            </a:solidFill>
          </a:ln>
        </p:spPr>
        <p:txBody>
          <a:bodyPr wrap="square" rtlCol="0">
            <a:spAutoFit/>
          </a:bodyPr>
          <a:lstStyle/>
          <a:p>
            <a:pPr algn="ctr"/>
            <a:r>
              <a:rPr lang="en-GB" sz="1500" dirty="0"/>
              <a:t>2015</a:t>
            </a:r>
          </a:p>
        </p:txBody>
      </p:sp>
      <p:cxnSp>
        <p:nvCxnSpPr>
          <p:cNvPr id="59" name="Straight Arrow Connector 58"/>
          <p:cNvCxnSpPr>
            <a:stCxn id="52" idx="1"/>
            <a:endCxn id="52" idx="3"/>
          </p:cNvCxnSpPr>
          <p:nvPr/>
        </p:nvCxnSpPr>
        <p:spPr>
          <a:xfrm>
            <a:off x="46574" y="3467869"/>
            <a:ext cx="9025985"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63" idx="0"/>
          </p:cNvCxnSpPr>
          <p:nvPr/>
        </p:nvCxnSpPr>
        <p:spPr>
          <a:xfrm flipH="1" flipV="1">
            <a:off x="2031778" y="1220322"/>
            <a:ext cx="2199" cy="2015029"/>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6638509" y="3461950"/>
            <a:ext cx="666011" cy="300082"/>
          </a:xfrm>
          <a:prstGeom prst="rect">
            <a:avLst/>
          </a:prstGeom>
          <a:noFill/>
        </p:spPr>
        <p:txBody>
          <a:bodyPr wrap="square" rtlCol="0">
            <a:spAutoFit/>
          </a:bodyPr>
          <a:lstStyle/>
          <a:p>
            <a:pPr algn="ctr"/>
            <a:r>
              <a:rPr lang="en-GB" sz="1350" dirty="0"/>
              <a:t>August</a:t>
            </a:r>
          </a:p>
        </p:txBody>
      </p:sp>
      <p:cxnSp>
        <p:nvCxnSpPr>
          <p:cNvPr id="69" name="Straight Connector 68"/>
          <p:cNvCxnSpPr>
            <a:endCxn id="63" idx="2"/>
          </p:cNvCxnSpPr>
          <p:nvPr/>
        </p:nvCxnSpPr>
        <p:spPr>
          <a:xfrm flipH="1" flipV="1">
            <a:off x="2033977" y="3535433"/>
            <a:ext cx="8067" cy="2133786"/>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500757" y="3474571"/>
            <a:ext cx="653073" cy="300082"/>
          </a:xfrm>
          <a:prstGeom prst="rect">
            <a:avLst/>
          </a:prstGeom>
          <a:noFill/>
        </p:spPr>
        <p:txBody>
          <a:bodyPr wrap="square" rtlCol="0">
            <a:spAutoFit/>
          </a:bodyPr>
          <a:lstStyle/>
          <a:p>
            <a:pPr algn="ctr"/>
            <a:r>
              <a:rPr lang="en-GB" sz="1350" dirty="0"/>
              <a:t>March</a:t>
            </a:r>
          </a:p>
        </p:txBody>
      </p:sp>
      <p:cxnSp>
        <p:nvCxnSpPr>
          <p:cNvPr id="77" name="Straight Connector 76"/>
          <p:cNvCxnSpPr>
            <a:stCxn id="76" idx="0"/>
          </p:cNvCxnSpPr>
          <p:nvPr/>
        </p:nvCxnSpPr>
        <p:spPr>
          <a:xfrm flipV="1">
            <a:off x="827294" y="1229803"/>
            <a:ext cx="2227" cy="2244768"/>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6" idx="2"/>
          </p:cNvCxnSpPr>
          <p:nvPr/>
        </p:nvCxnSpPr>
        <p:spPr>
          <a:xfrm flipH="1" flipV="1">
            <a:off x="827294" y="3774653"/>
            <a:ext cx="18547" cy="1889679"/>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81" idx="0"/>
          </p:cNvCxnSpPr>
          <p:nvPr/>
        </p:nvCxnSpPr>
        <p:spPr>
          <a:xfrm flipV="1">
            <a:off x="3518164" y="1235897"/>
            <a:ext cx="680" cy="1997463"/>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flipV="1">
            <a:off x="3527868" y="3471694"/>
            <a:ext cx="1102" cy="221114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5370021" y="3230759"/>
            <a:ext cx="604752" cy="300082"/>
          </a:xfrm>
          <a:prstGeom prst="rect">
            <a:avLst/>
          </a:prstGeom>
          <a:noFill/>
        </p:spPr>
        <p:txBody>
          <a:bodyPr wrap="square" rtlCol="0">
            <a:spAutoFit/>
          </a:bodyPr>
          <a:lstStyle/>
          <a:p>
            <a:pPr algn="ctr"/>
            <a:r>
              <a:rPr lang="en-GB" sz="1350" dirty="0"/>
              <a:t>June</a:t>
            </a:r>
          </a:p>
        </p:txBody>
      </p:sp>
      <p:sp>
        <p:nvSpPr>
          <p:cNvPr id="87" name="TextBox 86"/>
          <p:cNvSpPr txBox="1"/>
          <p:nvPr/>
        </p:nvSpPr>
        <p:spPr>
          <a:xfrm>
            <a:off x="7512358" y="3174208"/>
            <a:ext cx="581114" cy="323165"/>
          </a:xfrm>
          <a:prstGeom prst="rect">
            <a:avLst/>
          </a:prstGeom>
          <a:noFill/>
          <a:ln>
            <a:solidFill>
              <a:schemeClr val="tx1"/>
            </a:solidFill>
          </a:ln>
        </p:spPr>
        <p:txBody>
          <a:bodyPr wrap="square" rtlCol="0">
            <a:spAutoFit/>
          </a:bodyPr>
          <a:lstStyle/>
          <a:p>
            <a:pPr algn="ctr"/>
            <a:r>
              <a:rPr lang="en-GB" sz="1500" dirty="0"/>
              <a:t>2016</a:t>
            </a:r>
          </a:p>
        </p:txBody>
      </p:sp>
      <p:sp>
        <p:nvSpPr>
          <p:cNvPr id="89" name="TextBox 88"/>
          <p:cNvSpPr txBox="1"/>
          <p:nvPr/>
        </p:nvSpPr>
        <p:spPr>
          <a:xfrm>
            <a:off x="7861355" y="3461950"/>
            <a:ext cx="720133" cy="507831"/>
          </a:xfrm>
          <a:prstGeom prst="rect">
            <a:avLst/>
          </a:prstGeom>
          <a:noFill/>
        </p:spPr>
        <p:txBody>
          <a:bodyPr wrap="square" rtlCol="0">
            <a:spAutoFit/>
          </a:bodyPr>
          <a:lstStyle/>
          <a:p>
            <a:pPr algn="ctr"/>
            <a:r>
              <a:rPr lang="en-GB" sz="1350" dirty="0"/>
              <a:t>January</a:t>
            </a:r>
          </a:p>
        </p:txBody>
      </p:sp>
      <mc:AlternateContent xmlns:mc="http://schemas.openxmlformats.org/markup-compatibility/2006" xmlns:p14="http://schemas.microsoft.com/office/powerpoint/2010/main">
        <mc:Choice Requires="p14">
          <p:contentPart p14:bwMode="auto" r:id="rId3">
            <p14:nvContentPartPr>
              <p14:cNvPr id="95" name="Ink 94"/>
              <p14:cNvContentPartPr/>
              <p14:nvPr/>
            </p14:nvContentPartPr>
            <p14:xfrm>
              <a:off x="5652202" y="1983440"/>
              <a:ext cx="6692" cy="2160"/>
            </p14:xfrm>
          </p:contentPart>
        </mc:Choice>
        <mc:Fallback xmlns="">
          <p:pic>
            <p:nvPicPr>
              <p:cNvPr id="95" name="Ink 94"/>
              <p:cNvPicPr/>
              <p:nvPr/>
            </p:nvPicPr>
            <p:blipFill>
              <a:blip r:embed="rId4"/>
              <a:stretch>
                <a:fillRect/>
              </a:stretch>
            </p:blipFill>
            <p:spPr>
              <a:xfrm>
                <a:off x="5645882" y="1977320"/>
                <a:ext cx="18589" cy="15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6" name="Ink 95"/>
              <p14:cNvContentPartPr/>
              <p14:nvPr/>
            </p14:nvContentPartPr>
            <p14:xfrm>
              <a:off x="3171350" y="3214115"/>
              <a:ext cx="20250" cy="8640"/>
            </p14:xfrm>
          </p:contentPart>
        </mc:Choice>
        <mc:Fallback xmlns="">
          <p:pic>
            <p:nvPicPr>
              <p:cNvPr id="96" name="Ink 95"/>
              <p:cNvPicPr/>
              <p:nvPr/>
            </p:nvPicPr>
            <p:blipFill>
              <a:blip r:embed="rId6"/>
              <a:stretch>
                <a:fillRect/>
              </a:stretch>
            </p:blipFill>
            <p:spPr>
              <a:xfrm>
                <a:off x="3165311" y="3207995"/>
                <a:ext cx="31263" cy="19800"/>
              </a:xfrm>
              <a:prstGeom prst="rect">
                <a:avLst/>
              </a:prstGeom>
            </p:spPr>
          </p:pic>
        </mc:Fallback>
      </mc:AlternateContent>
      <p:sp>
        <p:nvSpPr>
          <p:cNvPr id="108" name="Oval 107"/>
          <p:cNvSpPr/>
          <p:nvPr/>
        </p:nvSpPr>
        <p:spPr>
          <a:xfrm>
            <a:off x="2751892" y="1891709"/>
            <a:ext cx="1512799" cy="1009233"/>
          </a:xfrm>
          <a:prstGeom prst="ellipse">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t>“Missing Link” connection</a:t>
            </a:r>
          </a:p>
        </p:txBody>
      </p:sp>
      <p:cxnSp>
        <p:nvCxnSpPr>
          <p:cNvPr id="115" name="Elbow Connector 61"/>
          <p:cNvCxnSpPr/>
          <p:nvPr/>
        </p:nvCxnSpPr>
        <p:spPr>
          <a:xfrm flipH="1" flipV="1">
            <a:off x="4275992" y="2425039"/>
            <a:ext cx="779106" cy="1331346"/>
          </a:xfrm>
          <a:prstGeom prst="straightConnector1">
            <a:avLst/>
          </a:prstGeom>
          <a:ln w="25400">
            <a:solidFill>
              <a:schemeClr val="accent2">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4339178" y="3763010"/>
            <a:ext cx="1939622" cy="596262"/>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u="sng" dirty="0">
                <a:solidFill>
                  <a:schemeClr val="bg1"/>
                </a:solidFill>
              </a:rPr>
              <a:t>Confirmation of trajectory </a:t>
            </a:r>
          </a:p>
          <a:p>
            <a:pPr algn="ctr"/>
            <a:r>
              <a:rPr lang="en-GB" sz="1350" i="1" dirty="0" err="1">
                <a:solidFill>
                  <a:schemeClr val="bg1"/>
                </a:solidFill>
              </a:rPr>
              <a:t>civique</a:t>
            </a:r>
            <a:r>
              <a:rPr lang="en-GB" sz="1350" i="1" dirty="0">
                <a:solidFill>
                  <a:schemeClr val="bg1"/>
                </a:solidFill>
              </a:rPr>
              <a:t> &amp; </a:t>
            </a:r>
            <a:r>
              <a:rPr lang="en-GB" sz="1350" i="1" dirty="0" err="1">
                <a:solidFill>
                  <a:schemeClr val="bg1"/>
                </a:solidFill>
              </a:rPr>
              <a:t>marchande</a:t>
            </a:r>
            <a:endParaRPr lang="en-GB" sz="1350" i="1" dirty="0">
              <a:solidFill>
                <a:schemeClr val="bg1"/>
              </a:solidFill>
            </a:endParaRPr>
          </a:p>
        </p:txBody>
      </p:sp>
      <p:sp>
        <p:nvSpPr>
          <p:cNvPr id="117" name="Oval 116"/>
          <p:cNvSpPr/>
          <p:nvPr/>
        </p:nvSpPr>
        <p:spPr>
          <a:xfrm>
            <a:off x="6833779" y="2505863"/>
            <a:ext cx="701243" cy="4957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accent1"/>
                </a:solidFill>
              </a:rPr>
              <a:t>DIW</a:t>
            </a:r>
          </a:p>
        </p:txBody>
      </p:sp>
      <p:sp>
        <p:nvSpPr>
          <p:cNvPr id="122" name="Oval 121"/>
          <p:cNvSpPr/>
          <p:nvPr/>
        </p:nvSpPr>
        <p:spPr>
          <a:xfrm>
            <a:off x="1118160" y="2495319"/>
            <a:ext cx="1600486" cy="48742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accent1"/>
                </a:solidFill>
              </a:rPr>
              <a:t>OCMW forest ranger</a:t>
            </a:r>
          </a:p>
        </p:txBody>
      </p:sp>
      <p:sp>
        <p:nvSpPr>
          <p:cNvPr id="123" name="Oval 122"/>
          <p:cNvSpPr/>
          <p:nvPr/>
        </p:nvSpPr>
        <p:spPr>
          <a:xfrm>
            <a:off x="4347423" y="2040760"/>
            <a:ext cx="1271252" cy="5434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accent1"/>
                </a:solidFill>
              </a:rPr>
              <a:t>Project team</a:t>
            </a:r>
          </a:p>
        </p:txBody>
      </p:sp>
      <p:cxnSp>
        <p:nvCxnSpPr>
          <p:cNvPr id="125" name="Straight Connector 124"/>
          <p:cNvCxnSpPr>
            <a:stCxn id="117" idx="0"/>
          </p:cNvCxnSpPr>
          <p:nvPr/>
        </p:nvCxnSpPr>
        <p:spPr>
          <a:xfrm rot="5400000" flipH="1" flipV="1">
            <a:off x="7878529" y="1661580"/>
            <a:ext cx="150155" cy="1538413"/>
          </a:xfrm>
          <a:prstGeom prst="bentConnector2">
            <a:avLst/>
          </a:prstGeom>
          <a:ln w="19050"/>
        </p:spPr>
        <p:style>
          <a:lnRef idx="1">
            <a:schemeClr val="accent1"/>
          </a:lnRef>
          <a:fillRef idx="0">
            <a:schemeClr val="accent1"/>
          </a:fillRef>
          <a:effectRef idx="0">
            <a:schemeClr val="accent1"/>
          </a:effectRef>
          <a:fontRef idx="minor">
            <a:schemeClr val="tx1"/>
          </a:fontRef>
        </p:style>
      </p:cxnSp>
      <p:cxnSp>
        <p:nvCxnSpPr>
          <p:cNvPr id="131" name="Straight Connector 124"/>
          <p:cNvCxnSpPr>
            <a:stCxn id="122" idx="7"/>
          </p:cNvCxnSpPr>
          <p:nvPr/>
        </p:nvCxnSpPr>
        <p:spPr>
          <a:xfrm rot="16200000" flipV="1">
            <a:off x="1166465" y="1248906"/>
            <a:ext cx="244138" cy="2391452"/>
          </a:xfrm>
          <a:prstGeom prst="bentConnector2">
            <a:avLst/>
          </a:prstGeom>
          <a:ln w="19050"/>
        </p:spPr>
        <p:style>
          <a:lnRef idx="1">
            <a:schemeClr val="accent1"/>
          </a:lnRef>
          <a:fillRef idx="0">
            <a:schemeClr val="accent1"/>
          </a:fillRef>
          <a:effectRef idx="0">
            <a:schemeClr val="accent1"/>
          </a:effectRef>
          <a:fontRef idx="minor">
            <a:schemeClr val="tx1"/>
          </a:fontRef>
        </p:style>
      </p:cxnSp>
      <p:cxnSp>
        <p:nvCxnSpPr>
          <p:cNvPr id="138" name="Curved Connector 137"/>
          <p:cNvCxnSpPr>
            <a:stCxn id="123" idx="4"/>
            <a:endCxn id="116" idx="0"/>
          </p:cNvCxnSpPr>
          <p:nvPr/>
        </p:nvCxnSpPr>
        <p:spPr>
          <a:xfrm rot="16200000" flipH="1">
            <a:off x="4556634" y="3010654"/>
            <a:ext cx="1178770" cy="325940"/>
          </a:xfrm>
          <a:prstGeom prst="curvedConnector3">
            <a:avLst>
              <a:gd name="adj1" fmla="val 50000"/>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1" name="Curved Connector 140"/>
          <p:cNvCxnSpPr>
            <a:stCxn id="117" idx="4"/>
            <a:endCxn id="116" idx="3"/>
          </p:cNvCxnSpPr>
          <p:nvPr/>
        </p:nvCxnSpPr>
        <p:spPr>
          <a:xfrm rot="5400000">
            <a:off x="6201822" y="3078562"/>
            <a:ext cx="1059559" cy="905600"/>
          </a:xfrm>
          <a:prstGeom prst="curvedConnector2">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4" name="Curved Connector 143"/>
          <p:cNvCxnSpPr>
            <a:stCxn id="122" idx="5"/>
            <a:endCxn id="116" idx="1"/>
          </p:cNvCxnSpPr>
          <p:nvPr/>
        </p:nvCxnSpPr>
        <p:spPr>
          <a:xfrm rot="16200000" flipH="1">
            <a:off x="2836832" y="2558794"/>
            <a:ext cx="1149775" cy="1854918"/>
          </a:xfrm>
          <a:prstGeom prst="curvedConnector2">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55" name="TextBox 154"/>
          <p:cNvSpPr txBox="1"/>
          <p:nvPr/>
        </p:nvSpPr>
        <p:spPr>
          <a:xfrm>
            <a:off x="6541668" y="3012953"/>
            <a:ext cx="625271" cy="461665"/>
          </a:xfrm>
          <a:prstGeom prst="rect">
            <a:avLst/>
          </a:prstGeom>
          <a:noFill/>
        </p:spPr>
        <p:txBody>
          <a:bodyPr wrap="square" rtlCol="0">
            <a:spAutoFit/>
          </a:bodyPr>
          <a:lstStyle/>
          <a:p>
            <a:r>
              <a:rPr lang="en-GB" sz="1200" i="1" dirty="0" err="1">
                <a:solidFill>
                  <a:schemeClr val="accent2">
                    <a:lumMod val="75000"/>
                  </a:schemeClr>
                </a:solidFill>
              </a:rPr>
              <a:t>Civique</a:t>
            </a:r>
            <a:endParaRPr lang="en-GB" sz="1200" i="1" dirty="0">
              <a:solidFill>
                <a:schemeClr val="accent2">
                  <a:lumMod val="75000"/>
                </a:schemeClr>
              </a:solidFill>
            </a:endParaRPr>
          </a:p>
        </p:txBody>
      </p:sp>
      <p:sp>
        <p:nvSpPr>
          <p:cNvPr id="156" name="TextBox 155"/>
          <p:cNvSpPr txBox="1"/>
          <p:nvPr/>
        </p:nvSpPr>
        <p:spPr>
          <a:xfrm>
            <a:off x="4452394" y="2583606"/>
            <a:ext cx="669112" cy="276999"/>
          </a:xfrm>
          <a:prstGeom prst="rect">
            <a:avLst/>
          </a:prstGeom>
          <a:noFill/>
        </p:spPr>
        <p:txBody>
          <a:bodyPr wrap="square" rtlCol="0">
            <a:spAutoFit/>
          </a:bodyPr>
          <a:lstStyle/>
          <a:p>
            <a:r>
              <a:rPr lang="en-GB" sz="1200" i="1" dirty="0" err="1">
                <a:solidFill>
                  <a:schemeClr val="accent2">
                    <a:lumMod val="75000"/>
                  </a:schemeClr>
                </a:solidFill>
              </a:rPr>
              <a:t>Civique</a:t>
            </a:r>
            <a:endParaRPr lang="en-GB" sz="1200" i="1" dirty="0">
              <a:solidFill>
                <a:schemeClr val="accent2">
                  <a:lumMod val="75000"/>
                </a:schemeClr>
              </a:solidFill>
            </a:endParaRPr>
          </a:p>
        </p:txBody>
      </p:sp>
      <p:sp>
        <p:nvSpPr>
          <p:cNvPr id="157" name="TextBox 156"/>
          <p:cNvSpPr txBox="1"/>
          <p:nvPr/>
        </p:nvSpPr>
        <p:spPr>
          <a:xfrm>
            <a:off x="2528747" y="2909653"/>
            <a:ext cx="1927484" cy="276999"/>
          </a:xfrm>
          <a:prstGeom prst="rect">
            <a:avLst/>
          </a:prstGeom>
          <a:noFill/>
        </p:spPr>
        <p:txBody>
          <a:bodyPr wrap="square" rtlCol="0">
            <a:spAutoFit/>
          </a:bodyPr>
          <a:lstStyle/>
          <a:p>
            <a:r>
              <a:rPr lang="en-GB" sz="1200" i="1" dirty="0" err="1">
                <a:solidFill>
                  <a:schemeClr val="accent2">
                    <a:lumMod val="75000"/>
                  </a:schemeClr>
                </a:solidFill>
              </a:rPr>
              <a:t>Marchande</a:t>
            </a:r>
            <a:r>
              <a:rPr lang="en-GB" sz="1200" i="1" dirty="0">
                <a:solidFill>
                  <a:schemeClr val="accent2">
                    <a:lumMod val="75000"/>
                  </a:schemeClr>
                </a:solidFill>
              </a:rPr>
              <a:t> &amp; </a:t>
            </a:r>
            <a:r>
              <a:rPr lang="en-GB" sz="1200" i="1" dirty="0" err="1">
                <a:solidFill>
                  <a:schemeClr val="accent2">
                    <a:lumMod val="75000"/>
                  </a:schemeClr>
                </a:solidFill>
              </a:rPr>
              <a:t>domestique</a:t>
            </a:r>
            <a:endParaRPr lang="en-GB" sz="1200" i="1" dirty="0">
              <a:solidFill>
                <a:schemeClr val="accent2">
                  <a:lumMod val="75000"/>
                </a:schemeClr>
              </a:solidFill>
            </a:endParaRPr>
          </a:p>
        </p:txBody>
      </p:sp>
      <p:cxnSp>
        <p:nvCxnSpPr>
          <p:cNvPr id="166" name="Straight Connector 124"/>
          <p:cNvCxnSpPr>
            <a:stCxn id="123" idx="0"/>
          </p:cNvCxnSpPr>
          <p:nvPr/>
        </p:nvCxnSpPr>
        <p:spPr>
          <a:xfrm rot="16200000" flipV="1">
            <a:off x="3449596" y="507307"/>
            <a:ext cx="242213" cy="2824694"/>
          </a:xfrm>
          <a:prstGeom prst="bentConnector2">
            <a:avLst/>
          </a:prstGeom>
          <a:ln w="19050"/>
        </p:spPr>
        <p:style>
          <a:lnRef idx="1">
            <a:schemeClr val="accent1"/>
          </a:lnRef>
          <a:fillRef idx="0">
            <a:schemeClr val="accent1"/>
          </a:fillRef>
          <a:effectRef idx="0">
            <a:schemeClr val="accent1"/>
          </a:effectRef>
          <a:fontRef idx="minor">
            <a:schemeClr val="tx1"/>
          </a:fontRef>
        </p:style>
      </p:cxnSp>
      <p:sp>
        <p:nvSpPr>
          <p:cNvPr id="167" name="TextBox 166"/>
          <p:cNvSpPr txBox="1"/>
          <p:nvPr/>
        </p:nvSpPr>
        <p:spPr>
          <a:xfrm>
            <a:off x="2090813" y="1327912"/>
            <a:ext cx="2927611" cy="507831"/>
          </a:xfrm>
          <a:prstGeom prst="rect">
            <a:avLst/>
          </a:prstGeom>
          <a:noFill/>
        </p:spPr>
        <p:txBody>
          <a:bodyPr wrap="square" rtlCol="0">
            <a:spAutoFit/>
          </a:bodyPr>
          <a:lstStyle/>
          <a:p>
            <a:pPr algn="r"/>
            <a:r>
              <a:rPr lang="en-GB" sz="1350" dirty="0">
                <a:solidFill>
                  <a:schemeClr val="accent1"/>
                </a:solidFill>
              </a:rPr>
              <a:t>Project logic: participation &amp; consensus, achieving ‘quick win’</a:t>
            </a:r>
          </a:p>
        </p:txBody>
      </p:sp>
      <p:sp>
        <p:nvSpPr>
          <p:cNvPr id="98" name="Oval 97"/>
          <p:cNvSpPr/>
          <p:nvPr/>
        </p:nvSpPr>
        <p:spPr>
          <a:xfrm>
            <a:off x="5943169" y="4940479"/>
            <a:ext cx="1307153" cy="630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accent1"/>
                </a:solidFill>
              </a:rPr>
              <a:t>Hunter / land owner</a:t>
            </a:r>
          </a:p>
        </p:txBody>
      </p:sp>
      <p:sp>
        <p:nvSpPr>
          <p:cNvPr id="102" name="Oval 101"/>
          <p:cNvSpPr/>
          <p:nvPr/>
        </p:nvSpPr>
        <p:spPr>
          <a:xfrm>
            <a:off x="3366377" y="4511468"/>
            <a:ext cx="1642713" cy="62927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accent1"/>
                </a:solidFill>
              </a:rPr>
              <a:t>OCMW Lier project co-ordinator</a:t>
            </a:r>
          </a:p>
        </p:txBody>
      </p:sp>
      <p:sp>
        <p:nvSpPr>
          <p:cNvPr id="104" name="Oval 103"/>
          <p:cNvSpPr/>
          <p:nvPr/>
        </p:nvSpPr>
        <p:spPr>
          <a:xfrm>
            <a:off x="5498031" y="1697906"/>
            <a:ext cx="1377369" cy="4957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accent1"/>
                </a:solidFill>
              </a:rPr>
              <a:t>Hove Tenants</a:t>
            </a:r>
          </a:p>
        </p:txBody>
      </p:sp>
      <p:sp>
        <p:nvSpPr>
          <p:cNvPr id="105" name="Oval 104"/>
          <p:cNvSpPr/>
          <p:nvPr/>
        </p:nvSpPr>
        <p:spPr>
          <a:xfrm>
            <a:off x="960148" y="4464463"/>
            <a:ext cx="1515671" cy="6674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accent1"/>
                </a:solidFill>
              </a:rPr>
              <a:t>Adjacent land user / farmer</a:t>
            </a:r>
          </a:p>
        </p:txBody>
      </p:sp>
      <p:sp>
        <p:nvSpPr>
          <p:cNvPr id="106" name="TextBox 105"/>
          <p:cNvSpPr txBox="1"/>
          <p:nvPr/>
        </p:nvSpPr>
        <p:spPr>
          <a:xfrm>
            <a:off x="6795861" y="1536235"/>
            <a:ext cx="1723426" cy="300082"/>
          </a:xfrm>
          <a:prstGeom prst="rect">
            <a:avLst/>
          </a:prstGeom>
          <a:noFill/>
        </p:spPr>
        <p:txBody>
          <a:bodyPr wrap="square" rtlCol="0">
            <a:spAutoFit/>
          </a:bodyPr>
          <a:lstStyle/>
          <a:p>
            <a:pPr algn="r"/>
            <a:r>
              <a:rPr lang="en-GB" sz="1350" dirty="0">
                <a:solidFill>
                  <a:schemeClr val="accent1"/>
                </a:solidFill>
              </a:rPr>
              <a:t>Path as a lever</a:t>
            </a:r>
          </a:p>
        </p:txBody>
      </p:sp>
      <p:cxnSp>
        <p:nvCxnSpPr>
          <p:cNvPr id="107" name="Straight Connector 124"/>
          <p:cNvCxnSpPr>
            <a:stCxn id="104" idx="0"/>
          </p:cNvCxnSpPr>
          <p:nvPr/>
        </p:nvCxnSpPr>
        <p:spPr>
          <a:xfrm rot="5400000" flipH="1" flipV="1">
            <a:off x="7266975" y="442801"/>
            <a:ext cx="174847" cy="2335364"/>
          </a:xfrm>
          <a:prstGeom prst="bentConnector2">
            <a:avLst/>
          </a:prstGeom>
          <a:ln w="19050"/>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6245967" y="1262373"/>
            <a:ext cx="2275221" cy="300082"/>
          </a:xfrm>
          <a:prstGeom prst="rect">
            <a:avLst/>
          </a:prstGeom>
          <a:noFill/>
        </p:spPr>
        <p:txBody>
          <a:bodyPr wrap="square" rtlCol="0">
            <a:spAutoFit/>
          </a:bodyPr>
          <a:lstStyle/>
          <a:p>
            <a:pPr algn="r"/>
            <a:r>
              <a:rPr lang="en-GB" sz="1350" dirty="0">
                <a:solidFill>
                  <a:schemeClr val="accent1"/>
                </a:solidFill>
              </a:rPr>
              <a:t>CAP, PAS, tenancy regulations</a:t>
            </a:r>
          </a:p>
        </p:txBody>
      </p:sp>
      <p:cxnSp>
        <p:nvCxnSpPr>
          <p:cNvPr id="114" name="Curved Connector 113"/>
          <p:cNvCxnSpPr>
            <a:stCxn id="104" idx="4"/>
            <a:endCxn id="116" idx="0"/>
          </p:cNvCxnSpPr>
          <p:nvPr/>
        </p:nvCxnSpPr>
        <p:spPr>
          <a:xfrm rot="5400000">
            <a:off x="4963161" y="2539453"/>
            <a:ext cx="1569385" cy="877727"/>
          </a:xfrm>
          <a:prstGeom prst="curvedConnector3">
            <a:avLst>
              <a:gd name="adj1" fmla="val 50000"/>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5133184" y="2538891"/>
            <a:ext cx="999812" cy="461665"/>
          </a:xfrm>
          <a:prstGeom prst="rect">
            <a:avLst/>
          </a:prstGeom>
          <a:noFill/>
        </p:spPr>
        <p:txBody>
          <a:bodyPr wrap="square" rtlCol="0">
            <a:spAutoFit/>
          </a:bodyPr>
          <a:lstStyle/>
          <a:p>
            <a:r>
              <a:rPr lang="en-GB" sz="1200" i="1" dirty="0" err="1">
                <a:solidFill>
                  <a:schemeClr val="accent2">
                    <a:lumMod val="75000"/>
                  </a:schemeClr>
                </a:solidFill>
              </a:rPr>
              <a:t>Marchande</a:t>
            </a:r>
            <a:r>
              <a:rPr lang="en-GB" sz="1200" i="1" dirty="0">
                <a:solidFill>
                  <a:schemeClr val="accent2">
                    <a:lumMod val="75000"/>
                  </a:schemeClr>
                </a:solidFill>
              </a:rPr>
              <a:t>, </a:t>
            </a:r>
            <a:r>
              <a:rPr lang="en-GB" sz="1200" i="1" dirty="0" err="1">
                <a:solidFill>
                  <a:schemeClr val="accent2">
                    <a:lumMod val="75000"/>
                  </a:schemeClr>
                </a:solidFill>
              </a:rPr>
              <a:t>écologique</a:t>
            </a:r>
            <a:endParaRPr lang="en-GB" sz="1200" i="1" dirty="0">
              <a:solidFill>
                <a:schemeClr val="accent2">
                  <a:lumMod val="75000"/>
                </a:schemeClr>
              </a:solidFill>
            </a:endParaRPr>
          </a:p>
        </p:txBody>
      </p:sp>
      <p:cxnSp>
        <p:nvCxnSpPr>
          <p:cNvPr id="133" name="Curved Connector 132"/>
          <p:cNvCxnSpPr>
            <a:stCxn id="105" idx="6"/>
            <a:endCxn id="116" idx="1"/>
          </p:cNvCxnSpPr>
          <p:nvPr/>
        </p:nvCxnSpPr>
        <p:spPr>
          <a:xfrm flipV="1">
            <a:off x="2475819" y="4061141"/>
            <a:ext cx="1863359" cy="737054"/>
          </a:xfrm>
          <a:prstGeom prst="curvedConnector3">
            <a:avLst>
              <a:gd name="adj1" fmla="val 50000"/>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3129296" y="3233360"/>
            <a:ext cx="777735" cy="507831"/>
          </a:xfrm>
          <a:prstGeom prst="rect">
            <a:avLst/>
          </a:prstGeom>
          <a:noFill/>
        </p:spPr>
        <p:txBody>
          <a:bodyPr wrap="square" rtlCol="0">
            <a:spAutoFit/>
          </a:bodyPr>
          <a:lstStyle/>
          <a:p>
            <a:pPr algn="ctr"/>
            <a:r>
              <a:rPr lang="en-GB" sz="1350" dirty="0"/>
              <a:t>February</a:t>
            </a:r>
            <a:endParaRPr lang="en-GB" sz="1050" dirty="0"/>
          </a:p>
        </p:txBody>
      </p:sp>
      <p:cxnSp>
        <p:nvCxnSpPr>
          <p:cNvPr id="134" name="Straight Connector 124"/>
          <p:cNvCxnSpPr>
            <a:stCxn id="105" idx="7"/>
          </p:cNvCxnSpPr>
          <p:nvPr/>
        </p:nvCxnSpPr>
        <p:spPr>
          <a:xfrm rot="16200000" flipV="1">
            <a:off x="1069210" y="3377567"/>
            <a:ext cx="256100" cy="2113189"/>
          </a:xfrm>
          <a:prstGeom prst="bentConnector2">
            <a:avLst/>
          </a:prstGeom>
          <a:ln w="19050"/>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86334" y="3832843"/>
            <a:ext cx="2927611" cy="507831"/>
          </a:xfrm>
          <a:prstGeom prst="rect">
            <a:avLst/>
          </a:prstGeom>
          <a:noFill/>
        </p:spPr>
        <p:txBody>
          <a:bodyPr wrap="square" rtlCol="0">
            <a:spAutoFit/>
          </a:bodyPr>
          <a:lstStyle/>
          <a:p>
            <a:r>
              <a:rPr lang="en-GB" sz="1350" dirty="0">
                <a:solidFill>
                  <a:schemeClr val="accent1"/>
                </a:solidFill>
              </a:rPr>
              <a:t>OCMW sale, CAP, PAS, tenancy regulations</a:t>
            </a:r>
          </a:p>
        </p:txBody>
      </p:sp>
      <p:sp>
        <p:nvSpPr>
          <p:cNvPr id="136" name="TextBox 135"/>
          <p:cNvSpPr txBox="1"/>
          <p:nvPr/>
        </p:nvSpPr>
        <p:spPr>
          <a:xfrm>
            <a:off x="-885354" y="4284447"/>
            <a:ext cx="1723426" cy="300082"/>
          </a:xfrm>
          <a:prstGeom prst="rect">
            <a:avLst/>
          </a:prstGeom>
          <a:noFill/>
        </p:spPr>
        <p:txBody>
          <a:bodyPr wrap="square" rtlCol="0">
            <a:spAutoFit/>
          </a:bodyPr>
          <a:lstStyle/>
          <a:p>
            <a:pPr algn="r"/>
            <a:r>
              <a:rPr lang="en-GB" sz="1350" dirty="0" err="1">
                <a:solidFill>
                  <a:schemeClr val="accent1"/>
                </a:solidFill>
              </a:rPr>
              <a:t>Mecenas</a:t>
            </a:r>
            <a:endParaRPr lang="en-GB" sz="1350" dirty="0">
              <a:solidFill>
                <a:schemeClr val="accent1"/>
              </a:solidFill>
            </a:endParaRPr>
          </a:p>
        </p:txBody>
      </p:sp>
      <p:sp>
        <p:nvSpPr>
          <p:cNvPr id="137" name="TextBox 136"/>
          <p:cNvSpPr txBox="1"/>
          <p:nvPr/>
        </p:nvSpPr>
        <p:spPr>
          <a:xfrm>
            <a:off x="2365536" y="4246790"/>
            <a:ext cx="999812" cy="461665"/>
          </a:xfrm>
          <a:prstGeom prst="rect">
            <a:avLst/>
          </a:prstGeom>
          <a:noFill/>
        </p:spPr>
        <p:txBody>
          <a:bodyPr wrap="square" rtlCol="0">
            <a:spAutoFit/>
          </a:bodyPr>
          <a:lstStyle/>
          <a:p>
            <a:r>
              <a:rPr lang="en-GB" sz="1200" i="1" dirty="0" err="1">
                <a:solidFill>
                  <a:schemeClr val="accent2">
                    <a:lumMod val="75000"/>
                  </a:schemeClr>
                </a:solidFill>
              </a:rPr>
              <a:t>Marchande</a:t>
            </a:r>
            <a:r>
              <a:rPr lang="en-GB" sz="1200" i="1" dirty="0">
                <a:solidFill>
                  <a:schemeClr val="accent2">
                    <a:lumMod val="75000"/>
                  </a:schemeClr>
                </a:solidFill>
              </a:rPr>
              <a:t>, </a:t>
            </a:r>
            <a:r>
              <a:rPr lang="en-GB" sz="1200" i="1" dirty="0" err="1">
                <a:solidFill>
                  <a:schemeClr val="accent2">
                    <a:lumMod val="75000"/>
                  </a:schemeClr>
                </a:solidFill>
              </a:rPr>
              <a:t>domestique</a:t>
            </a:r>
            <a:endParaRPr lang="en-GB" sz="1200" i="1" dirty="0">
              <a:solidFill>
                <a:schemeClr val="accent2">
                  <a:lumMod val="75000"/>
                </a:schemeClr>
              </a:solidFill>
            </a:endParaRPr>
          </a:p>
        </p:txBody>
      </p:sp>
      <p:sp>
        <p:nvSpPr>
          <p:cNvPr id="139" name="TextBox 138"/>
          <p:cNvSpPr txBox="1"/>
          <p:nvPr/>
        </p:nvSpPr>
        <p:spPr>
          <a:xfrm>
            <a:off x="6848282" y="1891709"/>
            <a:ext cx="1858011" cy="507831"/>
          </a:xfrm>
          <a:prstGeom prst="rect">
            <a:avLst/>
          </a:prstGeom>
          <a:noFill/>
        </p:spPr>
        <p:txBody>
          <a:bodyPr wrap="square" rtlCol="0">
            <a:spAutoFit/>
          </a:bodyPr>
          <a:lstStyle/>
          <a:p>
            <a:pPr algn="r"/>
            <a:r>
              <a:rPr lang="en-GB" sz="1350" dirty="0">
                <a:solidFill>
                  <a:schemeClr val="accent1"/>
                </a:solidFill>
              </a:rPr>
              <a:t>2003 Decree on Water management</a:t>
            </a:r>
          </a:p>
        </p:txBody>
      </p:sp>
      <p:sp>
        <p:nvSpPr>
          <p:cNvPr id="63" name="TextBox 62"/>
          <p:cNvSpPr txBox="1"/>
          <p:nvPr/>
        </p:nvSpPr>
        <p:spPr>
          <a:xfrm>
            <a:off x="1640663" y="3235351"/>
            <a:ext cx="786627" cy="300082"/>
          </a:xfrm>
          <a:prstGeom prst="rect">
            <a:avLst/>
          </a:prstGeom>
          <a:noFill/>
        </p:spPr>
        <p:txBody>
          <a:bodyPr wrap="square" rtlCol="0">
            <a:spAutoFit/>
          </a:bodyPr>
          <a:lstStyle/>
          <a:p>
            <a:pPr algn="ctr"/>
            <a:r>
              <a:rPr lang="en-GB" sz="1350" dirty="0"/>
              <a:t>August</a:t>
            </a:r>
            <a:endParaRPr lang="en-GB" sz="1050" dirty="0"/>
          </a:p>
        </p:txBody>
      </p:sp>
      <p:cxnSp>
        <p:nvCxnSpPr>
          <p:cNvPr id="140" name="Curved Connector 139"/>
          <p:cNvCxnSpPr>
            <a:stCxn id="98" idx="2"/>
            <a:endCxn id="116" idx="2"/>
          </p:cNvCxnSpPr>
          <p:nvPr/>
        </p:nvCxnSpPr>
        <p:spPr>
          <a:xfrm rot="10800000">
            <a:off x="5308990" y="4359271"/>
            <a:ext cx="634180" cy="896423"/>
          </a:xfrm>
          <a:prstGeom prst="curvedConnector2">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4856924" y="5123287"/>
            <a:ext cx="875642" cy="461665"/>
          </a:xfrm>
          <a:prstGeom prst="rect">
            <a:avLst/>
          </a:prstGeom>
          <a:noFill/>
        </p:spPr>
        <p:txBody>
          <a:bodyPr wrap="square" rtlCol="0">
            <a:spAutoFit/>
          </a:bodyPr>
          <a:lstStyle/>
          <a:p>
            <a:r>
              <a:rPr lang="en-GB" sz="1200" i="1" dirty="0" err="1">
                <a:solidFill>
                  <a:schemeClr val="accent2">
                    <a:lumMod val="75000"/>
                  </a:schemeClr>
                </a:solidFill>
              </a:rPr>
              <a:t>Marchande</a:t>
            </a:r>
            <a:endParaRPr lang="en-GB" sz="1200" i="1" dirty="0">
              <a:solidFill>
                <a:schemeClr val="accent2">
                  <a:lumMod val="75000"/>
                </a:schemeClr>
              </a:solidFill>
            </a:endParaRPr>
          </a:p>
        </p:txBody>
      </p:sp>
      <p:sp>
        <p:nvSpPr>
          <p:cNvPr id="143" name="TextBox 142"/>
          <p:cNvSpPr txBox="1"/>
          <p:nvPr/>
        </p:nvSpPr>
        <p:spPr>
          <a:xfrm>
            <a:off x="6760961" y="4825012"/>
            <a:ext cx="1723426" cy="300082"/>
          </a:xfrm>
          <a:prstGeom prst="rect">
            <a:avLst/>
          </a:prstGeom>
          <a:noFill/>
        </p:spPr>
        <p:txBody>
          <a:bodyPr wrap="square" rtlCol="0">
            <a:spAutoFit/>
          </a:bodyPr>
          <a:lstStyle/>
          <a:p>
            <a:pPr algn="r"/>
            <a:r>
              <a:rPr lang="en-GB" sz="1350" dirty="0">
                <a:solidFill>
                  <a:schemeClr val="accent1"/>
                </a:solidFill>
              </a:rPr>
              <a:t>Well-known figure</a:t>
            </a:r>
          </a:p>
        </p:txBody>
      </p:sp>
      <p:cxnSp>
        <p:nvCxnSpPr>
          <p:cNvPr id="145" name="Straight Connector 124"/>
          <p:cNvCxnSpPr>
            <a:stCxn id="98" idx="1"/>
          </p:cNvCxnSpPr>
          <p:nvPr/>
        </p:nvCxnSpPr>
        <p:spPr>
          <a:xfrm rot="5400000" flipH="1" flipV="1">
            <a:off x="7184336" y="3792933"/>
            <a:ext cx="190131" cy="2289610"/>
          </a:xfrm>
          <a:prstGeom prst="bentConnector2">
            <a:avLst/>
          </a:prstGeom>
          <a:ln w="19050"/>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6061799" y="4600295"/>
            <a:ext cx="2408370" cy="300082"/>
          </a:xfrm>
          <a:prstGeom prst="rect">
            <a:avLst/>
          </a:prstGeom>
          <a:noFill/>
        </p:spPr>
        <p:txBody>
          <a:bodyPr wrap="square" rtlCol="0">
            <a:spAutoFit/>
          </a:bodyPr>
          <a:lstStyle/>
          <a:p>
            <a:pPr algn="r"/>
            <a:r>
              <a:rPr lang="en-GB" sz="1350" dirty="0">
                <a:solidFill>
                  <a:schemeClr val="accent1"/>
                </a:solidFill>
              </a:rPr>
              <a:t>Hunting regulations &amp; practices</a:t>
            </a:r>
          </a:p>
        </p:txBody>
      </p:sp>
      <p:cxnSp>
        <p:nvCxnSpPr>
          <p:cNvPr id="148" name="Curved Connector 147"/>
          <p:cNvCxnSpPr>
            <a:stCxn id="102" idx="6"/>
            <a:endCxn id="116" idx="2"/>
          </p:cNvCxnSpPr>
          <p:nvPr/>
        </p:nvCxnSpPr>
        <p:spPr>
          <a:xfrm flipV="1">
            <a:off x="5009089" y="4359272"/>
            <a:ext cx="299900" cy="466836"/>
          </a:xfrm>
          <a:prstGeom prst="curvedConnector2">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821822" y="5415623"/>
            <a:ext cx="1723426" cy="300082"/>
          </a:xfrm>
          <a:prstGeom prst="rect">
            <a:avLst/>
          </a:prstGeom>
          <a:noFill/>
        </p:spPr>
        <p:txBody>
          <a:bodyPr wrap="square" rtlCol="0">
            <a:spAutoFit/>
          </a:bodyPr>
          <a:lstStyle/>
          <a:p>
            <a:r>
              <a:rPr lang="en-GB" sz="1350" dirty="0">
                <a:solidFill>
                  <a:schemeClr val="accent1"/>
                </a:solidFill>
              </a:rPr>
              <a:t>Pension</a:t>
            </a:r>
          </a:p>
        </p:txBody>
      </p:sp>
      <p:cxnSp>
        <p:nvCxnSpPr>
          <p:cNvPr id="160" name="Straight Connector 124"/>
          <p:cNvCxnSpPr>
            <a:stCxn id="102" idx="4"/>
          </p:cNvCxnSpPr>
          <p:nvPr/>
        </p:nvCxnSpPr>
        <p:spPr>
          <a:xfrm rot="5400000">
            <a:off x="2360269" y="3588159"/>
            <a:ext cx="274877" cy="3380052"/>
          </a:xfrm>
          <a:prstGeom prst="bentConnector2">
            <a:avLst/>
          </a:prstGeom>
          <a:ln w="19050"/>
        </p:spPr>
        <p:style>
          <a:lnRef idx="1">
            <a:schemeClr val="accent1"/>
          </a:lnRef>
          <a:fillRef idx="0">
            <a:schemeClr val="accent1"/>
          </a:fillRef>
          <a:effectRef idx="0">
            <a:schemeClr val="accent1"/>
          </a:effectRef>
          <a:fontRef idx="minor">
            <a:schemeClr val="tx1"/>
          </a:fontRef>
        </p:style>
      </p:cxnSp>
      <p:sp>
        <p:nvSpPr>
          <p:cNvPr id="162" name="TextBox 161"/>
          <p:cNvSpPr txBox="1"/>
          <p:nvPr/>
        </p:nvSpPr>
        <p:spPr>
          <a:xfrm>
            <a:off x="821821" y="5158638"/>
            <a:ext cx="3117641" cy="300082"/>
          </a:xfrm>
          <a:prstGeom prst="rect">
            <a:avLst/>
          </a:prstGeom>
          <a:noFill/>
        </p:spPr>
        <p:txBody>
          <a:bodyPr wrap="square" rtlCol="0">
            <a:spAutoFit/>
          </a:bodyPr>
          <a:lstStyle/>
          <a:p>
            <a:r>
              <a:rPr lang="en-GB" sz="1350" dirty="0">
                <a:solidFill>
                  <a:schemeClr val="accent1"/>
                </a:solidFill>
              </a:rPr>
              <a:t>OCMW Decree, OCMW decision &amp; vision</a:t>
            </a:r>
          </a:p>
        </p:txBody>
      </p:sp>
      <p:sp>
        <p:nvSpPr>
          <p:cNvPr id="163" name="TextBox 162"/>
          <p:cNvSpPr txBox="1"/>
          <p:nvPr/>
        </p:nvSpPr>
        <p:spPr>
          <a:xfrm>
            <a:off x="4669195" y="4347304"/>
            <a:ext cx="625271" cy="461665"/>
          </a:xfrm>
          <a:prstGeom prst="rect">
            <a:avLst/>
          </a:prstGeom>
          <a:noFill/>
        </p:spPr>
        <p:txBody>
          <a:bodyPr wrap="square" rtlCol="0">
            <a:spAutoFit/>
          </a:bodyPr>
          <a:lstStyle/>
          <a:p>
            <a:r>
              <a:rPr lang="en-GB" sz="1200" i="1" dirty="0" err="1">
                <a:solidFill>
                  <a:schemeClr val="accent2">
                    <a:lumMod val="75000"/>
                  </a:schemeClr>
                </a:solidFill>
              </a:rPr>
              <a:t>Civique</a:t>
            </a:r>
            <a:endParaRPr lang="en-GB" sz="1200" i="1" dirty="0">
              <a:solidFill>
                <a:schemeClr val="accent2">
                  <a:lumMod val="75000"/>
                </a:schemeClr>
              </a:solidFill>
            </a:endParaRPr>
          </a:p>
        </p:txBody>
      </p:sp>
      <p:sp>
        <p:nvSpPr>
          <p:cNvPr id="164" name="TextBox 163"/>
          <p:cNvSpPr txBox="1"/>
          <p:nvPr/>
        </p:nvSpPr>
        <p:spPr>
          <a:xfrm>
            <a:off x="30908" y="1831074"/>
            <a:ext cx="2820152" cy="507831"/>
          </a:xfrm>
          <a:prstGeom prst="rect">
            <a:avLst/>
          </a:prstGeom>
          <a:noFill/>
        </p:spPr>
        <p:txBody>
          <a:bodyPr wrap="square" rtlCol="0">
            <a:spAutoFit/>
          </a:bodyPr>
          <a:lstStyle/>
          <a:p>
            <a:r>
              <a:rPr lang="en-GB" sz="1350" dirty="0">
                <a:solidFill>
                  <a:schemeClr val="accent1"/>
                </a:solidFill>
              </a:rPr>
              <a:t>OCMW Decree, OCMW decision &amp; vision, tenancy regulations</a:t>
            </a:r>
          </a:p>
        </p:txBody>
      </p:sp>
      <p:sp>
        <p:nvSpPr>
          <p:cNvPr id="171" name="TextBox 170"/>
          <p:cNvSpPr txBox="1"/>
          <p:nvPr/>
        </p:nvSpPr>
        <p:spPr>
          <a:xfrm>
            <a:off x="53079" y="2295907"/>
            <a:ext cx="1723426" cy="715581"/>
          </a:xfrm>
          <a:prstGeom prst="rect">
            <a:avLst/>
          </a:prstGeom>
          <a:noFill/>
        </p:spPr>
        <p:txBody>
          <a:bodyPr wrap="square" rtlCol="0">
            <a:spAutoFit/>
          </a:bodyPr>
          <a:lstStyle/>
          <a:p>
            <a:r>
              <a:rPr lang="en-GB" sz="1350" dirty="0">
                <a:solidFill>
                  <a:schemeClr val="accent1"/>
                </a:solidFill>
              </a:rPr>
              <a:t>Personal relations, change </a:t>
            </a:r>
          </a:p>
          <a:p>
            <a:r>
              <a:rPr lang="en-GB" sz="1350" dirty="0">
                <a:solidFill>
                  <a:schemeClr val="accent1"/>
                </a:solidFill>
              </a:rPr>
              <a:t>mediator</a:t>
            </a:r>
          </a:p>
        </p:txBody>
      </p:sp>
    </p:spTree>
    <p:extLst>
      <p:ext uri="{BB962C8B-B14F-4D97-AF65-F5344CB8AC3E}">
        <p14:creationId xmlns:p14="http://schemas.microsoft.com/office/powerpoint/2010/main" val="2485341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6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5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6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4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4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4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4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5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2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7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3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6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122" grpId="0" animBg="1"/>
      <p:bldP spid="123" grpId="0" animBg="1"/>
      <p:bldP spid="155" grpId="0"/>
      <p:bldP spid="156" grpId="0"/>
      <p:bldP spid="157" grpId="0"/>
      <p:bldP spid="167" grpId="0"/>
      <p:bldP spid="98" grpId="0" animBg="1"/>
      <p:bldP spid="102" grpId="0" animBg="1"/>
      <p:bldP spid="104" grpId="0" animBg="1"/>
      <p:bldP spid="105" grpId="0" animBg="1"/>
      <p:bldP spid="106" grpId="0"/>
      <p:bldP spid="113" grpId="0"/>
      <p:bldP spid="121" grpId="0"/>
      <p:bldP spid="135" grpId="0"/>
      <p:bldP spid="136" grpId="0"/>
      <p:bldP spid="137" grpId="0"/>
      <p:bldP spid="139" grpId="0"/>
      <p:bldP spid="142" grpId="0"/>
      <p:bldP spid="143" grpId="0"/>
      <p:bldP spid="146" grpId="0"/>
      <p:bldP spid="158" grpId="0"/>
      <p:bldP spid="162" grpId="0"/>
      <p:bldP spid="163" grpId="0"/>
      <p:bldP spid="164" grpId="0"/>
      <p:bldP spid="17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85276" y="1061568"/>
            <a:ext cx="9025985" cy="4825447"/>
          </a:xfrm>
          <a:prstGeom prst="rightArrow">
            <a:avLst>
              <a:gd name="adj1" fmla="val 92000"/>
              <a:gd name="adj2" fmla="val 9480"/>
            </a:avLst>
          </a:prstGeom>
          <a:solidFill>
            <a:schemeClr val="bg1"/>
          </a:solidFill>
          <a:ln w="317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 name="TextBox 2"/>
          <p:cNvSpPr txBox="1"/>
          <p:nvPr/>
        </p:nvSpPr>
        <p:spPr>
          <a:xfrm>
            <a:off x="52539" y="3182472"/>
            <a:ext cx="575799" cy="323165"/>
          </a:xfrm>
          <a:prstGeom prst="rect">
            <a:avLst/>
          </a:prstGeom>
          <a:noFill/>
          <a:ln>
            <a:solidFill>
              <a:schemeClr val="tx1"/>
            </a:solidFill>
          </a:ln>
        </p:spPr>
        <p:txBody>
          <a:bodyPr wrap="none" rtlCol="0">
            <a:spAutoFit/>
          </a:bodyPr>
          <a:lstStyle/>
          <a:p>
            <a:pPr algn="ctr"/>
            <a:r>
              <a:rPr lang="en-GB" sz="1500" dirty="0"/>
              <a:t>2012</a:t>
            </a:r>
          </a:p>
        </p:txBody>
      </p:sp>
      <p:sp>
        <p:nvSpPr>
          <p:cNvPr id="4" name="TextBox 3"/>
          <p:cNvSpPr txBox="1"/>
          <p:nvPr/>
        </p:nvSpPr>
        <p:spPr>
          <a:xfrm>
            <a:off x="1109604" y="3181086"/>
            <a:ext cx="547204" cy="553998"/>
          </a:xfrm>
          <a:prstGeom prst="rect">
            <a:avLst/>
          </a:prstGeom>
          <a:noFill/>
          <a:ln>
            <a:solidFill>
              <a:schemeClr val="tx1"/>
            </a:solidFill>
          </a:ln>
        </p:spPr>
        <p:txBody>
          <a:bodyPr wrap="square" rtlCol="0">
            <a:spAutoFit/>
          </a:bodyPr>
          <a:lstStyle/>
          <a:p>
            <a:pPr algn="ctr"/>
            <a:r>
              <a:rPr lang="en-GB" sz="1500" dirty="0"/>
              <a:t>2013</a:t>
            </a:r>
          </a:p>
        </p:txBody>
      </p:sp>
      <p:sp>
        <p:nvSpPr>
          <p:cNvPr id="5" name="TextBox 4"/>
          <p:cNvSpPr txBox="1"/>
          <p:nvPr/>
        </p:nvSpPr>
        <p:spPr>
          <a:xfrm>
            <a:off x="2584180" y="3182562"/>
            <a:ext cx="581114" cy="323165"/>
          </a:xfrm>
          <a:prstGeom prst="rect">
            <a:avLst/>
          </a:prstGeom>
          <a:noFill/>
          <a:ln>
            <a:solidFill>
              <a:schemeClr val="tx1"/>
            </a:solidFill>
          </a:ln>
        </p:spPr>
        <p:txBody>
          <a:bodyPr wrap="square" rtlCol="0">
            <a:spAutoFit/>
          </a:bodyPr>
          <a:lstStyle/>
          <a:p>
            <a:pPr algn="ctr"/>
            <a:r>
              <a:rPr lang="en-GB" sz="1500" dirty="0"/>
              <a:t>2014</a:t>
            </a:r>
          </a:p>
        </p:txBody>
      </p:sp>
      <p:sp>
        <p:nvSpPr>
          <p:cNvPr id="6" name="TextBox 5"/>
          <p:cNvSpPr txBox="1"/>
          <p:nvPr/>
        </p:nvSpPr>
        <p:spPr>
          <a:xfrm>
            <a:off x="4191190" y="3181086"/>
            <a:ext cx="581114" cy="323165"/>
          </a:xfrm>
          <a:prstGeom prst="rect">
            <a:avLst/>
          </a:prstGeom>
          <a:noFill/>
          <a:ln>
            <a:solidFill>
              <a:schemeClr val="tx1"/>
            </a:solidFill>
          </a:ln>
        </p:spPr>
        <p:txBody>
          <a:bodyPr wrap="square" rtlCol="0">
            <a:spAutoFit/>
          </a:bodyPr>
          <a:lstStyle/>
          <a:p>
            <a:pPr algn="ctr"/>
            <a:r>
              <a:rPr lang="en-GB" sz="1500" dirty="0"/>
              <a:t>2015</a:t>
            </a:r>
          </a:p>
        </p:txBody>
      </p:sp>
      <p:cxnSp>
        <p:nvCxnSpPr>
          <p:cNvPr id="30" name="Straight Connector 29"/>
          <p:cNvCxnSpPr>
            <a:stCxn id="29" idx="0"/>
          </p:cNvCxnSpPr>
          <p:nvPr/>
        </p:nvCxnSpPr>
        <p:spPr>
          <a:xfrm flipV="1">
            <a:off x="1665955" y="1264845"/>
            <a:ext cx="15761" cy="2219478"/>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2" idx="1"/>
            <a:endCxn id="2" idx="3"/>
          </p:cNvCxnSpPr>
          <p:nvPr/>
        </p:nvCxnSpPr>
        <p:spPr>
          <a:xfrm>
            <a:off x="85276" y="3474291"/>
            <a:ext cx="9025985"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363579" y="3484323"/>
            <a:ext cx="604752" cy="230832"/>
          </a:xfrm>
          <a:prstGeom prst="rect">
            <a:avLst/>
          </a:prstGeom>
          <a:noFill/>
        </p:spPr>
        <p:txBody>
          <a:bodyPr wrap="square" rtlCol="0">
            <a:spAutoFit/>
          </a:bodyPr>
          <a:lstStyle/>
          <a:p>
            <a:pPr algn="ctr"/>
            <a:r>
              <a:rPr lang="en-GB" sz="900" dirty="0"/>
              <a:t>July</a:t>
            </a:r>
          </a:p>
        </p:txBody>
      </p:sp>
      <p:cxnSp>
        <p:nvCxnSpPr>
          <p:cNvPr id="35" name="Straight Connector 34"/>
          <p:cNvCxnSpPr>
            <a:stCxn id="36" idx="0"/>
          </p:cNvCxnSpPr>
          <p:nvPr/>
        </p:nvCxnSpPr>
        <p:spPr>
          <a:xfrm flipH="1" flipV="1">
            <a:off x="2031778" y="1220322"/>
            <a:ext cx="2199" cy="2015029"/>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640663" y="3235351"/>
            <a:ext cx="786627" cy="300082"/>
          </a:xfrm>
          <a:prstGeom prst="rect">
            <a:avLst/>
          </a:prstGeom>
          <a:noFill/>
        </p:spPr>
        <p:txBody>
          <a:bodyPr wrap="square" rtlCol="0">
            <a:spAutoFit/>
          </a:bodyPr>
          <a:lstStyle/>
          <a:p>
            <a:pPr algn="ctr"/>
            <a:r>
              <a:rPr lang="en-GB" sz="1350" dirty="0"/>
              <a:t>August</a:t>
            </a:r>
            <a:endParaRPr lang="en-GB" sz="1050" dirty="0"/>
          </a:p>
        </p:txBody>
      </p:sp>
      <p:cxnSp>
        <p:nvCxnSpPr>
          <p:cNvPr id="37" name="Straight Connector 36"/>
          <p:cNvCxnSpPr/>
          <p:nvPr/>
        </p:nvCxnSpPr>
        <p:spPr>
          <a:xfrm flipV="1">
            <a:off x="2529878" y="1251676"/>
            <a:ext cx="0" cy="2236012"/>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185164" y="3480220"/>
            <a:ext cx="672567" cy="369332"/>
          </a:xfrm>
          <a:prstGeom prst="rect">
            <a:avLst/>
          </a:prstGeom>
          <a:noFill/>
        </p:spPr>
        <p:txBody>
          <a:bodyPr wrap="square" rtlCol="0">
            <a:spAutoFit/>
          </a:bodyPr>
          <a:lstStyle/>
          <a:p>
            <a:pPr algn="ctr"/>
            <a:r>
              <a:rPr lang="en-GB" sz="900" dirty="0"/>
              <a:t>November</a:t>
            </a:r>
          </a:p>
        </p:txBody>
      </p:sp>
      <p:cxnSp>
        <p:nvCxnSpPr>
          <p:cNvPr id="43" name="Straight Connector 42"/>
          <p:cNvCxnSpPr>
            <a:stCxn id="44" idx="0"/>
          </p:cNvCxnSpPr>
          <p:nvPr/>
        </p:nvCxnSpPr>
        <p:spPr>
          <a:xfrm flipH="1" flipV="1">
            <a:off x="6956027" y="1233556"/>
            <a:ext cx="15488" cy="2228394"/>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638509" y="3461950"/>
            <a:ext cx="666011" cy="300082"/>
          </a:xfrm>
          <a:prstGeom prst="rect">
            <a:avLst/>
          </a:prstGeom>
          <a:noFill/>
        </p:spPr>
        <p:txBody>
          <a:bodyPr wrap="square" rtlCol="0">
            <a:spAutoFit/>
          </a:bodyPr>
          <a:lstStyle/>
          <a:p>
            <a:pPr algn="ctr"/>
            <a:r>
              <a:rPr lang="en-GB" sz="1350" dirty="0"/>
              <a:t>August</a:t>
            </a:r>
          </a:p>
        </p:txBody>
      </p:sp>
      <p:cxnSp>
        <p:nvCxnSpPr>
          <p:cNvPr id="50" name="Straight Connector 49"/>
          <p:cNvCxnSpPr>
            <a:endCxn id="36" idx="2"/>
          </p:cNvCxnSpPr>
          <p:nvPr/>
        </p:nvCxnSpPr>
        <p:spPr>
          <a:xfrm flipH="1" flipV="1">
            <a:off x="2033977" y="3535433"/>
            <a:ext cx="8067" cy="2133786"/>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1666100" y="3704192"/>
            <a:ext cx="0" cy="201503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2528923" y="3715866"/>
            <a:ext cx="1" cy="1987286"/>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endCxn id="44" idx="2"/>
          </p:cNvCxnSpPr>
          <p:nvPr/>
        </p:nvCxnSpPr>
        <p:spPr>
          <a:xfrm flipV="1">
            <a:off x="6949445" y="3762032"/>
            <a:ext cx="22070" cy="1914969"/>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00757" y="3474571"/>
            <a:ext cx="653073" cy="300082"/>
          </a:xfrm>
          <a:prstGeom prst="rect">
            <a:avLst/>
          </a:prstGeom>
          <a:noFill/>
        </p:spPr>
        <p:txBody>
          <a:bodyPr wrap="square" rtlCol="0">
            <a:spAutoFit/>
          </a:bodyPr>
          <a:lstStyle/>
          <a:p>
            <a:pPr algn="ctr"/>
            <a:r>
              <a:rPr lang="en-GB" sz="1350" dirty="0"/>
              <a:t>March</a:t>
            </a:r>
          </a:p>
        </p:txBody>
      </p:sp>
      <p:cxnSp>
        <p:nvCxnSpPr>
          <p:cNvPr id="74" name="Straight Connector 73"/>
          <p:cNvCxnSpPr>
            <a:stCxn id="73" idx="0"/>
          </p:cNvCxnSpPr>
          <p:nvPr/>
        </p:nvCxnSpPr>
        <p:spPr>
          <a:xfrm flipV="1">
            <a:off x="827294" y="1229803"/>
            <a:ext cx="2227" cy="2244768"/>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endCxn id="73" idx="2"/>
          </p:cNvCxnSpPr>
          <p:nvPr/>
        </p:nvCxnSpPr>
        <p:spPr>
          <a:xfrm flipH="1" flipV="1">
            <a:off x="827294" y="3774653"/>
            <a:ext cx="18547" cy="1889679"/>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1330025" y="4284759"/>
            <a:ext cx="1415969" cy="723542"/>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t>‘Quick Win’</a:t>
            </a:r>
          </a:p>
        </p:txBody>
      </p:sp>
      <p:cxnSp>
        <p:nvCxnSpPr>
          <p:cNvPr id="91" name="Straight Connector 90"/>
          <p:cNvCxnSpPr>
            <a:stCxn id="92" idx="0"/>
          </p:cNvCxnSpPr>
          <p:nvPr/>
        </p:nvCxnSpPr>
        <p:spPr>
          <a:xfrm flipV="1">
            <a:off x="3518164" y="1235897"/>
            <a:ext cx="680" cy="1997463"/>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3129296" y="3233360"/>
            <a:ext cx="777735" cy="507831"/>
          </a:xfrm>
          <a:prstGeom prst="rect">
            <a:avLst/>
          </a:prstGeom>
          <a:noFill/>
        </p:spPr>
        <p:txBody>
          <a:bodyPr wrap="square" rtlCol="0">
            <a:spAutoFit/>
          </a:bodyPr>
          <a:lstStyle/>
          <a:p>
            <a:pPr algn="ctr"/>
            <a:r>
              <a:rPr lang="en-GB" sz="1350" dirty="0"/>
              <a:t>February</a:t>
            </a:r>
            <a:endParaRPr lang="en-GB" sz="1050" dirty="0"/>
          </a:p>
        </p:txBody>
      </p:sp>
      <p:cxnSp>
        <p:nvCxnSpPr>
          <p:cNvPr id="93" name="Straight Connector 92"/>
          <p:cNvCxnSpPr/>
          <p:nvPr/>
        </p:nvCxnSpPr>
        <p:spPr>
          <a:xfrm flipH="1" flipV="1">
            <a:off x="3527868" y="3471694"/>
            <a:ext cx="1102" cy="221114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128" idx="0"/>
          </p:cNvCxnSpPr>
          <p:nvPr/>
        </p:nvCxnSpPr>
        <p:spPr>
          <a:xfrm flipV="1">
            <a:off x="5672397" y="1215730"/>
            <a:ext cx="0" cy="2015029"/>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5370021" y="3230759"/>
            <a:ext cx="604752" cy="300082"/>
          </a:xfrm>
          <a:prstGeom prst="rect">
            <a:avLst/>
          </a:prstGeom>
          <a:noFill/>
        </p:spPr>
        <p:txBody>
          <a:bodyPr wrap="square" rtlCol="0">
            <a:spAutoFit/>
          </a:bodyPr>
          <a:lstStyle/>
          <a:p>
            <a:pPr algn="ctr"/>
            <a:r>
              <a:rPr lang="en-GB" sz="1350" dirty="0"/>
              <a:t>June</a:t>
            </a:r>
          </a:p>
        </p:txBody>
      </p:sp>
      <p:cxnSp>
        <p:nvCxnSpPr>
          <p:cNvPr id="129" name="Straight Connector 128"/>
          <p:cNvCxnSpPr>
            <a:endCxn id="128" idx="2"/>
          </p:cNvCxnSpPr>
          <p:nvPr/>
        </p:nvCxnSpPr>
        <p:spPr>
          <a:xfrm flipH="1" flipV="1">
            <a:off x="5672397" y="3530841"/>
            <a:ext cx="10266" cy="2133784"/>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7512358" y="3174208"/>
            <a:ext cx="581114" cy="323165"/>
          </a:xfrm>
          <a:prstGeom prst="rect">
            <a:avLst/>
          </a:prstGeom>
          <a:noFill/>
          <a:ln>
            <a:solidFill>
              <a:schemeClr val="tx1"/>
            </a:solidFill>
          </a:ln>
        </p:spPr>
        <p:txBody>
          <a:bodyPr wrap="square" rtlCol="0">
            <a:spAutoFit/>
          </a:bodyPr>
          <a:lstStyle/>
          <a:p>
            <a:pPr algn="ctr"/>
            <a:r>
              <a:rPr lang="en-GB" sz="1500" dirty="0"/>
              <a:t>2016</a:t>
            </a:r>
          </a:p>
        </p:txBody>
      </p:sp>
      <p:cxnSp>
        <p:nvCxnSpPr>
          <p:cNvPr id="152" name="Straight Connector 151"/>
          <p:cNvCxnSpPr>
            <a:stCxn id="153" idx="0"/>
          </p:cNvCxnSpPr>
          <p:nvPr/>
        </p:nvCxnSpPr>
        <p:spPr>
          <a:xfrm flipH="1" flipV="1">
            <a:off x="8218934" y="1228014"/>
            <a:ext cx="2488" cy="2233936"/>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7861355" y="3461950"/>
            <a:ext cx="720133" cy="507831"/>
          </a:xfrm>
          <a:prstGeom prst="rect">
            <a:avLst/>
          </a:prstGeom>
          <a:noFill/>
        </p:spPr>
        <p:txBody>
          <a:bodyPr wrap="square" rtlCol="0">
            <a:spAutoFit/>
          </a:bodyPr>
          <a:lstStyle/>
          <a:p>
            <a:pPr algn="ctr"/>
            <a:r>
              <a:rPr lang="en-GB" sz="1350" dirty="0"/>
              <a:t>January</a:t>
            </a:r>
          </a:p>
        </p:txBody>
      </p:sp>
      <p:cxnSp>
        <p:nvCxnSpPr>
          <p:cNvPr id="154" name="Straight Connector 153"/>
          <p:cNvCxnSpPr>
            <a:endCxn id="153" idx="2"/>
          </p:cNvCxnSpPr>
          <p:nvPr/>
        </p:nvCxnSpPr>
        <p:spPr>
          <a:xfrm flipV="1">
            <a:off x="8218933" y="3969781"/>
            <a:ext cx="2489" cy="1691572"/>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59" name="Oval 158"/>
          <p:cNvSpPr/>
          <p:nvPr/>
        </p:nvSpPr>
        <p:spPr>
          <a:xfrm>
            <a:off x="291655" y="2313163"/>
            <a:ext cx="1082135" cy="662378"/>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t>Project team</a:t>
            </a:r>
          </a:p>
        </p:txBody>
      </p:sp>
      <mc:AlternateContent xmlns:mc="http://schemas.openxmlformats.org/markup-compatibility/2006" xmlns:p14="http://schemas.microsoft.com/office/powerpoint/2010/main">
        <mc:Choice Requires="p14">
          <p:contentPart p14:bwMode="auto" r:id="rId3">
            <p14:nvContentPartPr>
              <p14:cNvPr id="248" name="Ink 247"/>
              <p14:cNvContentPartPr/>
              <p14:nvPr/>
            </p14:nvContentPartPr>
            <p14:xfrm>
              <a:off x="5652202" y="1983440"/>
              <a:ext cx="6692" cy="2160"/>
            </p14:xfrm>
          </p:contentPart>
        </mc:Choice>
        <mc:Fallback xmlns="">
          <p:pic>
            <p:nvPicPr>
              <p:cNvPr id="248" name="Ink 247"/>
              <p:cNvPicPr/>
              <p:nvPr/>
            </p:nvPicPr>
            <p:blipFill>
              <a:blip r:embed="rId4"/>
              <a:stretch>
                <a:fillRect/>
              </a:stretch>
            </p:blipFill>
            <p:spPr>
              <a:xfrm>
                <a:off x="5645882" y="1977320"/>
                <a:ext cx="18589" cy="15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12" name="Ink 311"/>
              <p14:cNvContentPartPr/>
              <p14:nvPr/>
            </p14:nvContentPartPr>
            <p14:xfrm>
              <a:off x="3171350" y="3214115"/>
              <a:ext cx="20250" cy="8640"/>
            </p14:xfrm>
          </p:contentPart>
        </mc:Choice>
        <mc:Fallback xmlns="">
          <p:pic>
            <p:nvPicPr>
              <p:cNvPr id="312" name="Ink 311"/>
              <p:cNvPicPr/>
              <p:nvPr/>
            </p:nvPicPr>
            <p:blipFill>
              <a:blip r:embed="rId6"/>
              <a:stretch>
                <a:fillRect/>
              </a:stretch>
            </p:blipFill>
            <p:spPr>
              <a:xfrm>
                <a:off x="3165311" y="3207995"/>
                <a:ext cx="31263" cy="19800"/>
              </a:xfrm>
              <a:prstGeom prst="rect">
                <a:avLst/>
              </a:prstGeom>
            </p:spPr>
          </p:pic>
        </mc:Fallback>
      </mc:AlternateContent>
      <p:sp>
        <p:nvSpPr>
          <p:cNvPr id="336" name="TextBox 335"/>
          <p:cNvSpPr txBox="1"/>
          <p:nvPr/>
        </p:nvSpPr>
        <p:spPr>
          <a:xfrm>
            <a:off x="3677419" y="3474291"/>
            <a:ext cx="721254" cy="230832"/>
          </a:xfrm>
          <a:prstGeom prst="rect">
            <a:avLst/>
          </a:prstGeom>
          <a:noFill/>
        </p:spPr>
        <p:txBody>
          <a:bodyPr wrap="square" rtlCol="0">
            <a:spAutoFit/>
          </a:bodyPr>
          <a:lstStyle/>
          <a:p>
            <a:pPr algn="ctr"/>
            <a:r>
              <a:rPr lang="en-GB" sz="900" dirty="0"/>
              <a:t>September</a:t>
            </a:r>
          </a:p>
        </p:txBody>
      </p:sp>
      <p:cxnSp>
        <p:nvCxnSpPr>
          <p:cNvPr id="337" name="Straight Connector 336"/>
          <p:cNvCxnSpPr>
            <a:stCxn id="336" idx="0"/>
          </p:cNvCxnSpPr>
          <p:nvPr/>
        </p:nvCxnSpPr>
        <p:spPr>
          <a:xfrm flipH="1" flipV="1">
            <a:off x="4030288" y="1246061"/>
            <a:ext cx="7758" cy="222823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a:endCxn id="336" idx="2"/>
          </p:cNvCxnSpPr>
          <p:nvPr/>
        </p:nvCxnSpPr>
        <p:spPr>
          <a:xfrm flipV="1">
            <a:off x="4038046" y="3705123"/>
            <a:ext cx="0" cy="1979894"/>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06" name="Oval 105"/>
          <p:cNvSpPr/>
          <p:nvPr/>
        </p:nvSpPr>
        <p:spPr>
          <a:xfrm>
            <a:off x="2792519" y="1891709"/>
            <a:ext cx="1472172" cy="100923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t>“Missing Link” connection</a:t>
            </a:r>
          </a:p>
        </p:txBody>
      </p:sp>
      <p:cxnSp>
        <p:nvCxnSpPr>
          <p:cNvPr id="45" name="Straight Arrow Connector 53"/>
          <p:cNvCxnSpPr/>
          <p:nvPr/>
        </p:nvCxnSpPr>
        <p:spPr>
          <a:xfrm>
            <a:off x="1373790" y="2644353"/>
            <a:ext cx="664220" cy="1640407"/>
          </a:xfrm>
          <a:prstGeom prst="curvedConnector2">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p:cNvCxnSpPr/>
          <p:nvPr/>
        </p:nvCxnSpPr>
        <p:spPr>
          <a:xfrm flipV="1">
            <a:off x="2745994" y="2900942"/>
            <a:ext cx="782611" cy="1745588"/>
          </a:xfrm>
          <a:prstGeom prst="curvedConnector2">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urved Connector 8"/>
          <p:cNvCxnSpPr>
            <a:stCxn id="106" idx="6"/>
            <a:endCxn id="121" idx="0"/>
          </p:cNvCxnSpPr>
          <p:nvPr/>
        </p:nvCxnSpPr>
        <p:spPr>
          <a:xfrm>
            <a:off x="4264690" y="2396325"/>
            <a:ext cx="1407707" cy="1646596"/>
          </a:xfrm>
          <a:prstGeom prst="curvedConnector2">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667821" y="3809320"/>
            <a:ext cx="3165762" cy="507831"/>
          </a:xfrm>
          <a:prstGeom prst="rect">
            <a:avLst/>
          </a:prstGeom>
          <a:noFill/>
        </p:spPr>
        <p:txBody>
          <a:bodyPr wrap="square" rtlCol="0">
            <a:spAutoFit/>
          </a:bodyPr>
          <a:lstStyle/>
          <a:p>
            <a:pPr algn="r"/>
            <a:r>
              <a:rPr lang="en-GB" sz="1350" dirty="0">
                <a:solidFill>
                  <a:schemeClr val="accent1"/>
                </a:solidFill>
              </a:rPr>
              <a:t>Developing governance tools: user agreement, public easement</a:t>
            </a:r>
          </a:p>
        </p:txBody>
      </p:sp>
      <p:cxnSp>
        <p:nvCxnSpPr>
          <p:cNvPr id="52" name="Straight Connector 51"/>
          <p:cNvCxnSpPr/>
          <p:nvPr/>
        </p:nvCxnSpPr>
        <p:spPr>
          <a:xfrm flipH="1" flipV="1">
            <a:off x="5667821" y="3856795"/>
            <a:ext cx="3078896" cy="336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236861" y="2173816"/>
            <a:ext cx="3907139" cy="300082"/>
          </a:xfrm>
          <a:prstGeom prst="rect">
            <a:avLst/>
          </a:prstGeom>
          <a:noFill/>
        </p:spPr>
        <p:txBody>
          <a:bodyPr wrap="square" rtlCol="0">
            <a:spAutoFit/>
          </a:bodyPr>
          <a:lstStyle/>
          <a:p>
            <a:r>
              <a:rPr lang="en-GB" sz="1350" dirty="0">
                <a:solidFill>
                  <a:schemeClr val="accent1"/>
                </a:solidFill>
              </a:rPr>
              <a:t>Building a community, involving users and owners</a:t>
            </a:r>
          </a:p>
        </p:txBody>
      </p:sp>
      <p:cxnSp>
        <p:nvCxnSpPr>
          <p:cNvPr id="54" name="Straight Connector 53"/>
          <p:cNvCxnSpPr/>
          <p:nvPr/>
        </p:nvCxnSpPr>
        <p:spPr>
          <a:xfrm flipH="1">
            <a:off x="4545957" y="2433970"/>
            <a:ext cx="4220146" cy="383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023315" y="2720056"/>
            <a:ext cx="3907139" cy="507831"/>
          </a:xfrm>
          <a:prstGeom prst="rect">
            <a:avLst/>
          </a:prstGeom>
          <a:noFill/>
        </p:spPr>
        <p:txBody>
          <a:bodyPr wrap="square" rtlCol="0">
            <a:spAutoFit/>
          </a:bodyPr>
          <a:lstStyle/>
          <a:p>
            <a:pPr algn="r"/>
            <a:r>
              <a:rPr lang="en-GB" sz="1350" dirty="0">
                <a:solidFill>
                  <a:schemeClr val="accent1"/>
                </a:solidFill>
              </a:rPr>
              <a:t>Contesting passage: hunting practices &amp; private property</a:t>
            </a:r>
          </a:p>
        </p:txBody>
      </p:sp>
      <p:cxnSp>
        <p:nvCxnSpPr>
          <p:cNvPr id="57" name="Straight Connector 56"/>
          <p:cNvCxnSpPr/>
          <p:nvPr/>
        </p:nvCxnSpPr>
        <p:spPr>
          <a:xfrm flipH="1" flipV="1">
            <a:off x="5079757" y="2751852"/>
            <a:ext cx="3753827" cy="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2149194" y="3925817"/>
            <a:ext cx="2683032" cy="300082"/>
          </a:xfrm>
          <a:prstGeom prst="rect">
            <a:avLst/>
          </a:prstGeom>
          <a:noFill/>
        </p:spPr>
        <p:txBody>
          <a:bodyPr wrap="square" rtlCol="0">
            <a:spAutoFit/>
          </a:bodyPr>
          <a:lstStyle/>
          <a:p>
            <a:r>
              <a:rPr lang="en-GB" sz="1350" dirty="0">
                <a:solidFill>
                  <a:schemeClr val="accent1"/>
                </a:solidFill>
              </a:rPr>
              <a:t>Shaping resource use: construction</a:t>
            </a:r>
          </a:p>
        </p:txBody>
      </p:sp>
      <p:cxnSp>
        <p:nvCxnSpPr>
          <p:cNvPr id="59" name="Straight Connector 58"/>
          <p:cNvCxnSpPr/>
          <p:nvPr/>
        </p:nvCxnSpPr>
        <p:spPr>
          <a:xfrm flipH="1" flipV="1">
            <a:off x="2226647" y="3930114"/>
            <a:ext cx="3450863" cy="1306"/>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63" name="Afbeelding 2"/>
          <p:cNvPicPr/>
          <p:nvPr/>
        </p:nvPicPr>
        <p:blipFill>
          <a:blip r:embed="rId7"/>
          <a:stretch>
            <a:fillRect/>
          </a:stretch>
        </p:blipFill>
        <p:spPr>
          <a:xfrm>
            <a:off x="1245695" y="2241316"/>
            <a:ext cx="2814638" cy="3150394"/>
          </a:xfrm>
          <a:prstGeom prst="rect">
            <a:avLst/>
          </a:prstGeom>
        </p:spPr>
      </p:pic>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73" y="936552"/>
            <a:ext cx="4755215" cy="5043065"/>
          </a:xfrm>
          <a:prstGeom prst="rect">
            <a:avLst/>
          </a:prstGeom>
        </p:spPr>
      </p:pic>
      <p:sp>
        <p:nvSpPr>
          <p:cNvPr id="121" name="Oval 120"/>
          <p:cNvSpPr/>
          <p:nvPr/>
        </p:nvSpPr>
        <p:spPr>
          <a:xfrm>
            <a:off x="4834719" y="4042921"/>
            <a:ext cx="1675356" cy="92232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t>Negotiating Use Package</a:t>
            </a:r>
          </a:p>
        </p:txBody>
      </p:sp>
    </p:spTree>
    <p:extLst>
      <p:ext uri="{BB962C8B-B14F-4D97-AF65-F5344CB8AC3E}">
        <p14:creationId xmlns:p14="http://schemas.microsoft.com/office/powerpoint/2010/main" val="214449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5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8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63"/>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6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159" grpId="0" animBg="1"/>
      <p:bldP spid="48" grpId="0"/>
      <p:bldP spid="53" grpId="0"/>
      <p:bldP spid="56" grpId="0"/>
      <p:bldP spid="5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45029" y="747989"/>
            <a:ext cx="7667041" cy="5338753"/>
          </a:xfrm>
        </p:spPr>
      </p:pic>
      <p:cxnSp>
        <p:nvCxnSpPr>
          <p:cNvPr id="11" name="Straight Arrow Connector 10"/>
          <p:cNvCxnSpPr/>
          <p:nvPr/>
        </p:nvCxnSpPr>
        <p:spPr>
          <a:xfrm flipH="1" flipV="1">
            <a:off x="2896978" y="1518794"/>
            <a:ext cx="489444" cy="688005"/>
          </a:xfrm>
          <a:prstGeom prst="straightConnector1">
            <a:avLst/>
          </a:prstGeom>
          <a:ln w="38100" cmpd="sng">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931319" y="1981874"/>
            <a:ext cx="320922" cy="415498"/>
          </a:xfrm>
          <a:prstGeom prst="rect">
            <a:avLst/>
          </a:prstGeom>
          <a:noFill/>
          <a:ln>
            <a:noFill/>
          </a:ln>
        </p:spPr>
        <p:txBody>
          <a:bodyPr wrap="none" rtlCol="0">
            <a:spAutoFit/>
          </a:bodyPr>
          <a:lstStyle/>
          <a:p>
            <a:r>
              <a:rPr lang="en-US" sz="2100" dirty="0"/>
              <a:t>1</a:t>
            </a:r>
          </a:p>
        </p:txBody>
      </p:sp>
      <p:sp>
        <p:nvSpPr>
          <p:cNvPr id="13" name="TextBox 12"/>
          <p:cNvSpPr txBox="1"/>
          <p:nvPr/>
        </p:nvSpPr>
        <p:spPr>
          <a:xfrm>
            <a:off x="3209713" y="1566942"/>
            <a:ext cx="269318" cy="415498"/>
          </a:xfrm>
          <a:prstGeom prst="rect">
            <a:avLst/>
          </a:prstGeom>
          <a:noFill/>
          <a:ln>
            <a:noFill/>
          </a:ln>
        </p:spPr>
        <p:txBody>
          <a:bodyPr wrap="square" rtlCol="0">
            <a:spAutoFit/>
          </a:bodyPr>
          <a:lstStyle/>
          <a:p>
            <a:r>
              <a:rPr lang="en-US" sz="2100" dirty="0"/>
              <a:t>2</a:t>
            </a:r>
          </a:p>
        </p:txBody>
      </p:sp>
      <p:sp>
        <p:nvSpPr>
          <p:cNvPr id="14" name="TextBox 13"/>
          <p:cNvSpPr txBox="1"/>
          <p:nvPr/>
        </p:nvSpPr>
        <p:spPr>
          <a:xfrm>
            <a:off x="2675820" y="1654777"/>
            <a:ext cx="269318" cy="415498"/>
          </a:xfrm>
          <a:prstGeom prst="rect">
            <a:avLst/>
          </a:prstGeom>
          <a:noFill/>
          <a:ln>
            <a:noFill/>
          </a:ln>
        </p:spPr>
        <p:txBody>
          <a:bodyPr wrap="square" rtlCol="0">
            <a:spAutoFit/>
          </a:bodyPr>
          <a:lstStyle/>
          <a:p>
            <a:r>
              <a:rPr lang="en-US" sz="2100" dirty="0"/>
              <a:t>3</a:t>
            </a:r>
          </a:p>
        </p:txBody>
      </p:sp>
      <p:sp>
        <p:nvSpPr>
          <p:cNvPr id="2" name="Oval 1"/>
          <p:cNvSpPr/>
          <p:nvPr/>
        </p:nvSpPr>
        <p:spPr>
          <a:xfrm>
            <a:off x="2103286" y="2524340"/>
            <a:ext cx="383618" cy="38369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209276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a san pablo 3 + siluet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704935" cy="6858000"/>
          </a:xfrm>
          <a:prstGeom prst="rect">
            <a:avLst/>
          </a:prstGeom>
        </p:spPr>
      </p:pic>
    </p:spTree>
    <p:extLst>
      <p:ext uri="{BB962C8B-B14F-4D97-AF65-F5344CB8AC3E}">
        <p14:creationId xmlns:p14="http://schemas.microsoft.com/office/powerpoint/2010/main" val="12143092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634" y="752747"/>
            <a:ext cx="9483634" cy="5334544"/>
          </a:xfrm>
          <a:prstGeom prst="rect">
            <a:avLst/>
          </a:prstGeom>
        </p:spPr>
      </p:pic>
    </p:spTree>
    <p:extLst>
      <p:ext uri="{BB962C8B-B14F-4D97-AF65-F5344CB8AC3E}">
        <p14:creationId xmlns:p14="http://schemas.microsoft.com/office/powerpoint/2010/main" val="5538942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ChangeArrowheads="1"/>
          </p:cNvSpPr>
          <p:nvPr>
            <p:ph idx="1"/>
          </p:nvPr>
        </p:nvSpPr>
        <p:spPr>
          <a:noFill/>
          <a:ln/>
        </p:spPr>
        <p:txBody>
          <a:bodyPr/>
          <a:lstStyle/>
          <a:p>
            <a:pPr lvl="1">
              <a:buFontTx/>
              <a:buNone/>
            </a:pPr>
            <a:endParaRPr lang="en-US"/>
          </a:p>
          <a:p>
            <a:pPr lvl="1">
              <a:buFontTx/>
              <a:buNone/>
            </a:pPr>
            <a:endParaRPr lang="nl-NL"/>
          </a:p>
        </p:txBody>
      </p:sp>
      <p:sp>
        <p:nvSpPr>
          <p:cNvPr id="713731" name="Text Box 3"/>
          <p:cNvSpPr txBox="1">
            <a:spLocks noChangeArrowheads="1"/>
          </p:cNvSpPr>
          <p:nvPr/>
        </p:nvSpPr>
        <p:spPr bwMode="auto">
          <a:xfrm>
            <a:off x="1412082" y="1200151"/>
            <a:ext cx="6169250" cy="330994"/>
          </a:xfrm>
          <a:prstGeom prst="rect">
            <a:avLst/>
          </a:prstGeom>
          <a:noFill/>
          <a:ln w="9525" algn="ctr">
            <a:noFill/>
            <a:miter lim="800000"/>
            <a:headEnd/>
            <a:tailEnd/>
          </a:ln>
          <a:effectLst/>
        </p:spPr>
        <p:txBody>
          <a:bodyPr/>
          <a:lstStyle/>
          <a:p>
            <a:pPr eaLnBrk="1" hangingPunct="1"/>
            <a:endParaRPr lang="nl-NL" sz="1650" b="1">
              <a:solidFill>
                <a:srgbClr val="36578C"/>
              </a:solidFill>
              <a:latin typeface="Calibri" pitchFamily="34" charset="0"/>
              <a:cs typeface="Arial" charset="0"/>
            </a:endParaRPr>
          </a:p>
          <a:p>
            <a:pPr eaLnBrk="1" hangingPunct="1"/>
            <a:endParaRPr lang="nl-NL" sz="1650" b="1">
              <a:solidFill>
                <a:srgbClr val="36578C"/>
              </a:solidFill>
              <a:latin typeface="Calibri" pitchFamily="34" charset="0"/>
              <a:cs typeface="Arial" charset="0"/>
            </a:endParaRPr>
          </a:p>
        </p:txBody>
      </p:sp>
      <p:sp>
        <p:nvSpPr>
          <p:cNvPr id="713732" name="Rectangle 4"/>
          <p:cNvSpPr>
            <a:spLocks noChangeArrowheads="1"/>
          </p:cNvSpPr>
          <p:nvPr/>
        </p:nvSpPr>
        <p:spPr bwMode="auto">
          <a:xfrm>
            <a:off x="1647825" y="1905189"/>
            <a:ext cx="6353175" cy="1306116"/>
          </a:xfrm>
          <a:prstGeom prst="rect">
            <a:avLst/>
          </a:prstGeom>
          <a:noFill/>
          <a:ln w="9525">
            <a:noFill/>
            <a:miter lim="800000"/>
            <a:headEnd/>
            <a:tailEnd/>
          </a:ln>
          <a:effectLst/>
        </p:spPr>
        <p:txBody>
          <a:bodyPr/>
          <a:lstStyle/>
          <a:p>
            <a:pPr marL="457200" indent="-457200">
              <a:lnSpc>
                <a:spcPts val="1875"/>
              </a:lnSpc>
              <a:spcBef>
                <a:spcPct val="20000"/>
              </a:spcBef>
              <a:buFontTx/>
              <a:buChar char="•"/>
              <a:tabLst>
                <a:tab pos="1678781" algn="l"/>
              </a:tabLst>
            </a:pPr>
            <a:endParaRPr lang="en-US" sz="1350"/>
          </a:p>
          <a:p>
            <a:pPr marL="457200" indent="-457200">
              <a:spcBef>
                <a:spcPct val="20000"/>
              </a:spcBef>
              <a:buFontTx/>
              <a:buChar char="•"/>
              <a:tabLst>
                <a:tab pos="1678781" algn="l"/>
              </a:tabLst>
            </a:pPr>
            <a:endParaRPr lang="en-GB" sz="1500">
              <a:solidFill>
                <a:schemeClr val="bg2"/>
              </a:solidFill>
              <a:latin typeface="Tahoma" pitchFamily="34" charset="0"/>
            </a:endParaRPr>
          </a:p>
        </p:txBody>
      </p:sp>
      <p:sp>
        <p:nvSpPr>
          <p:cNvPr id="5" name="Text Box 5"/>
          <p:cNvSpPr txBox="1">
            <a:spLocks noChangeArrowheads="1"/>
          </p:cNvSpPr>
          <p:nvPr/>
        </p:nvSpPr>
        <p:spPr bwMode="auto">
          <a:xfrm>
            <a:off x="1412081" y="1448991"/>
            <a:ext cx="6287691" cy="357188"/>
          </a:xfrm>
          <a:prstGeom prst="rect">
            <a:avLst/>
          </a:prstGeom>
          <a:noFill/>
          <a:ln w="9525" algn="ctr">
            <a:noFill/>
            <a:miter lim="800000"/>
            <a:headEnd/>
            <a:tailEnd/>
          </a:ln>
          <a:effectLst/>
        </p:spPr>
        <p:txBody>
          <a:bodyPr/>
          <a:lstStyle/>
          <a:p>
            <a:pPr eaLnBrk="1" hangingPunct="1"/>
            <a:endParaRPr lang="nl-NL" sz="1650" b="1">
              <a:solidFill>
                <a:schemeClr val="accent1"/>
              </a:solidFill>
              <a:cs typeface="Arial" charset="0"/>
            </a:endParaRPr>
          </a:p>
        </p:txBody>
      </p:sp>
      <p:graphicFrame>
        <p:nvGraphicFramePr>
          <p:cNvPr id="6" name="Content Placeholder 4"/>
          <p:cNvGraphicFramePr>
            <a:graphicFrameLocks/>
          </p:cNvGraphicFramePr>
          <p:nvPr>
            <p:extLst>
              <p:ext uri="{D42A27DB-BD31-4B8C-83A1-F6EECF244321}">
                <p14:modId xmlns:p14="http://schemas.microsoft.com/office/powerpoint/2010/main" val="3701301995"/>
              </p:ext>
            </p:extLst>
          </p:nvPr>
        </p:nvGraphicFramePr>
        <p:xfrm>
          <a:off x="330926" y="757648"/>
          <a:ext cx="8412480" cy="5320935"/>
        </p:xfrm>
        <a:graphic>
          <a:graphicData uri="http://schemas.openxmlformats.org/drawingml/2006/table">
            <a:tbl>
              <a:tblPr firstRow="1" firstCol="1" bandRow="1">
                <a:tableStyleId>{5C22544A-7EE6-4342-B048-85BDC9FD1C3A}</a:tableStyleId>
              </a:tblPr>
              <a:tblGrid>
                <a:gridCol w="377400">
                  <a:extLst>
                    <a:ext uri="{9D8B030D-6E8A-4147-A177-3AD203B41FA5}">
                      <a16:colId xmlns:a16="http://schemas.microsoft.com/office/drawing/2014/main" xmlns="" val="20000"/>
                    </a:ext>
                  </a:extLst>
                </a:gridCol>
                <a:gridCol w="8035080">
                  <a:extLst>
                    <a:ext uri="{9D8B030D-6E8A-4147-A177-3AD203B41FA5}">
                      <a16:colId xmlns:a16="http://schemas.microsoft.com/office/drawing/2014/main" xmlns="" val="20001"/>
                    </a:ext>
                  </a:extLst>
                </a:gridCol>
              </a:tblGrid>
              <a:tr h="420007">
                <a:tc>
                  <a:txBody>
                    <a:bodyPr/>
                    <a:lstStyle/>
                    <a:p>
                      <a:pPr algn="just">
                        <a:lnSpc>
                          <a:spcPct val="115000"/>
                        </a:lnSpc>
                        <a:spcAft>
                          <a:spcPts val="0"/>
                        </a:spcAft>
                      </a:pP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38569" marR="38569" marT="0" marB="0">
                    <a:solidFill>
                      <a:srgbClr val="0C2340"/>
                    </a:solidFill>
                  </a:tcPr>
                </a:tc>
                <a:tc>
                  <a:txBody>
                    <a:bodyPr/>
                    <a:lstStyle/>
                    <a:p>
                      <a:pPr algn="just">
                        <a:lnSpc>
                          <a:spcPct val="115000"/>
                        </a:lnSpc>
                        <a:spcAft>
                          <a:spcPts val="0"/>
                        </a:spcAft>
                      </a:pPr>
                      <a:r>
                        <a:rPr lang="en-GB" sz="1400" smtClean="0">
                          <a:effectLst/>
                        </a:rPr>
                        <a:t>‘Grand principles of the landed commons’</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38569" marR="38569" marT="0" marB="0" anchor="ctr">
                    <a:solidFill>
                      <a:srgbClr val="0C2340"/>
                    </a:solidFill>
                  </a:tcPr>
                </a:tc>
                <a:extLst>
                  <a:ext uri="{0D108BD9-81ED-4DB2-BD59-A6C34878D82A}">
                    <a16:rowId xmlns:a16="http://schemas.microsoft.com/office/drawing/2014/main" xmlns="" val="10000"/>
                  </a:ext>
                </a:extLst>
              </a:tr>
              <a:tr h="723729">
                <a:tc>
                  <a:txBody>
                    <a:bodyPr/>
                    <a:lstStyle/>
                    <a:p>
                      <a:pPr algn="just">
                        <a:lnSpc>
                          <a:spcPct val="115000"/>
                        </a:lnSpc>
                        <a:spcAft>
                          <a:spcPts val="0"/>
                        </a:spcAft>
                      </a:pPr>
                      <a:r>
                        <a:rPr lang="en-GB" sz="1400" dirty="0">
                          <a:effectLst/>
                        </a:rPr>
                        <a:t>1</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38569" marR="38569" marT="0" marB="0">
                    <a:solidFill>
                      <a:srgbClr val="0C2340"/>
                    </a:solidFill>
                  </a:tcPr>
                </a:tc>
                <a:tc>
                  <a:txBody>
                    <a:bodyPr/>
                    <a:lstStyle/>
                    <a:p>
                      <a:pPr algn="just">
                        <a:lnSpc>
                          <a:spcPct val="115000"/>
                        </a:lnSpc>
                        <a:spcAft>
                          <a:spcPts val="0"/>
                        </a:spcAft>
                      </a:pPr>
                      <a:r>
                        <a:rPr lang="en-GB" sz="1400" b="1" dirty="0" smtClean="0">
                          <a:solidFill>
                            <a:schemeClr val="accent6"/>
                          </a:solidFill>
                          <a:effectLst/>
                        </a:rPr>
                        <a:t>collectively agreed or mediated system of diverse land use rights</a:t>
                      </a:r>
                      <a:r>
                        <a:rPr lang="en-GB" sz="1400" dirty="0" smtClean="0">
                          <a:effectLst/>
                        </a:rPr>
                        <a:t>, </a:t>
                      </a:r>
                      <a:r>
                        <a:rPr lang="en-GB" sz="1400" kern="1200" dirty="0" smtClean="0">
                          <a:solidFill>
                            <a:schemeClr val="dk1"/>
                          </a:solidFill>
                          <a:latin typeface="+mn-lt"/>
                          <a:ea typeface="+mn-ea"/>
                          <a:cs typeface="+mn-cs"/>
                        </a:rPr>
                        <a:t>practiced individually, jointly, interactively or in a time-sharing mode, all applying to the same land or a wider spatial composition of land and its uses, supporting a diversity of shared land uses</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35000" marR="135000" marT="0" marB="0"/>
                </a:tc>
                <a:extLst>
                  <a:ext uri="{0D108BD9-81ED-4DB2-BD59-A6C34878D82A}">
                    <a16:rowId xmlns:a16="http://schemas.microsoft.com/office/drawing/2014/main" xmlns="" val="10001"/>
                  </a:ext>
                </a:extLst>
              </a:tr>
              <a:tr h="281073">
                <a:tc>
                  <a:txBody>
                    <a:bodyPr/>
                    <a:lstStyle/>
                    <a:p>
                      <a:pPr algn="just">
                        <a:lnSpc>
                          <a:spcPct val="115000"/>
                        </a:lnSpc>
                        <a:spcAft>
                          <a:spcPts val="0"/>
                        </a:spcAft>
                      </a:pPr>
                      <a:r>
                        <a:rPr lang="en-GB" sz="1400">
                          <a:effectLst/>
                        </a:rPr>
                        <a:t>2</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38569" marR="38569" marT="0" marB="0">
                    <a:solidFill>
                      <a:srgbClr val="0C2340"/>
                    </a:solidFill>
                  </a:tcPr>
                </a:tc>
                <a:tc>
                  <a:txBody>
                    <a:bodyPr/>
                    <a:lstStyle/>
                    <a:p>
                      <a:pPr algn="just">
                        <a:lnSpc>
                          <a:spcPct val="115000"/>
                        </a:lnSpc>
                        <a:spcAft>
                          <a:spcPts val="0"/>
                        </a:spcAft>
                      </a:pPr>
                      <a:r>
                        <a:rPr lang="en-GB" sz="1400" dirty="0" smtClean="0">
                          <a:effectLst/>
                        </a:rPr>
                        <a:t>group or </a:t>
                      </a:r>
                      <a:r>
                        <a:rPr lang="en-GB" sz="1400" b="1" dirty="0" smtClean="0">
                          <a:solidFill>
                            <a:srgbClr val="70AD47"/>
                          </a:solidFill>
                          <a:effectLst/>
                        </a:rPr>
                        <a:t>community-based </a:t>
                      </a:r>
                      <a:r>
                        <a:rPr lang="en-GB" sz="1400" b="1" dirty="0">
                          <a:solidFill>
                            <a:srgbClr val="70AD47"/>
                          </a:solidFill>
                          <a:effectLst/>
                        </a:rPr>
                        <a:t>use </a:t>
                      </a:r>
                      <a:r>
                        <a:rPr lang="en-GB" sz="1400" b="1" dirty="0">
                          <a:effectLst/>
                        </a:rPr>
                        <a:t>and/or </a:t>
                      </a:r>
                      <a:r>
                        <a:rPr lang="en-GB" sz="1400" b="1" dirty="0" smtClean="0">
                          <a:solidFill>
                            <a:srgbClr val="FF0000"/>
                          </a:solidFill>
                          <a:effectLst/>
                        </a:rPr>
                        <a:t>ownership</a:t>
                      </a:r>
                      <a:r>
                        <a:rPr lang="en-GB" sz="1400" b="1" dirty="0" smtClean="0">
                          <a:effectLst/>
                        </a:rPr>
                        <a:t> </a:t>
                      </a:r>
                      <a:r>
                        <a:rPr lang="en-GB" sz="1400" dirty="0" smtClean="0">
                          <a:effectLst/>
                        </a:rPr>
                        <a:t>(1) by nature or (2) as acknowledged </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35000" marR="135000" marT="0" marB="0"/>
                </a:tc>
                <a:extLst>
                  <a:ext uri="{0D108BD9-81ED-4DB2-BD59-A6C34878D82A}">
                    <a16:rowId xmlns:a16="http://schemas.microsoft.com/office/drawing/2014/main" xmlns="" val="10002"/>
                  </a:ext>
                </a:extLst>
              </a:tr>
              <a:tr h="479259">
                <a:tc>
                  <a:txBody>
                    <a:bodyPr/>
                    <a:lstStyle/>
                    <a:p>
                      <a:pPr algn="just">
                        <a:lnSpc>
                          <a:spcPct val="115000"/>
                        </a:lnSpc>
                        <a:spcAft>
                          <a:spcPts val="0"/>
                        </a:spcAft>
                      </a:pPr>
                      <a:r>
                        <a:rPr lang="en-GB" sz="1400" dirty="0">
                          <a:effectLst/>
                        </a:rPr>
                        <a:t>3</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38569" marR="38569" marT="0" marB="0">
                    <a:solidFill>
                      <a:srgbClr val="0C2340"/>
                    </a:solidFill>
                  </a:tcPr>
                </a:tc>
                <a:tc>
                  <a:txBody>
                    <a:bodyPr/>
                    <a:lstStyle/>
                    <a:p>
                      <a:pPr algn="just">
                        <a:lnSpc>
                          <a:spcPct val="115000"/>
                        </a:lnSpc>
                        <a:spcAft>
                          <a:spcPts val="0"/>
                        </a:spcAft>
                      </a:pPr>
                      <a:r>
                        <a:rPr lang="en-US" sz="1400" b="1" kern="1200" dirty="0" smtClean="0">
                          <a:solidFill>
                            <a:srgbClr val="FF0000"/>
                          </a:solidFill>
                          <a:latin typeface="+mn-lt"/>
                          <a:ea typeface="+mn-ea"/>
                          <a:cs typeface="+mn-cs"/>
                        </a:rPr>
                        <a:t>institutional diversity</a:t>
                      </a:r>
                      <a:r>
                        <a:rPr lang="en-US" sz="1400" b="0" kern="1200" dirty="0" smtClean="0">
                          <a:solidFill>
                            <a:schemeClr val="dk1"/>
                          </a:solidFill>
                          <a:latin typeface="+mn-lt"/>
                          <a:ea typeface="+mn-ea"/>
                          <a:cs typeface="+mn-cs"/>
                        </a:rPr>
                        <a:t>: wide array of ownership regimes between private and public, defined by mixed legal arrangements and institutional configurations</a:t>
                      </a:r>
                      <a:endParaRPr lang="en-GB" sz="2100" b="0" dirty="0">
                        <a:effectLst/>
                        <a:latin typeface="Calibri" panose="020F0502020204030204" pitchFamily="34" charset="0"/>
                        <a:ea typeface="Calibri" panose="020F0502020204030204" pitchFamily="34" charset="0"/>
                        <a:cs typeface="Times New Roman" panose="02020603050405020304" pitchFamily="18" charset="0"/>
                      </a:endParaRPr>
                    </a:p>
                  </a:txBody>
                  <a:tcPr marL="135000" marR="135000" marT="0" marB="0"/>
                </a:tc>
                <a:extLst>
                  <a:ext uri="{0D108BD9-81ED-4DB2-BD59-A6C34878D82A}">
                    <a16:rowId xmlns:a16="http://schemas.microsoft.com/office/drawing/2014/main" xmlns="" val="10003"/>
                  </a:ext>
                </a:extLst>
              </a:tr>
              <a:tr h="281073">
                <a:tc>
                  <a:txBody>
                    <a:bodyPr/>
                    <a:lstStyle/>
                    <a:p>
                      <a:pPr algn="just">
                        <a:lnSpc>
                          <a:spcPct val="115000"/>
                        </a:lnSpc>
                        <a:spcAft>
                          <a:spcPts val="0"/>
                        </a:spcAft>
                      </a:pPr>
                      <a:r>
                        <a:rPr lang="en-GB" sz="1400" dirty="0">
                          <a:effectLst/>
                        </a:rPr>
                        <a:t>4</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38569" marR="38569" marT="0" marB="0">
                    <a:solidFill>
                      <a:srgbClr val="0C2340"/>
                    </a:solidFill>
                  </a:tcPr>
                </a:tc>
                <a:tc>
                  <a:txBody>
                    <a:bodyPr/>
                    <a:lstStyle/>
                    <a:p>
                      <a:pPr algn="just">
                        <a:lnSpc>
                          <a:spcPct val="115000"/>
                        </a:lnSpc>
                        <a:spcAft>
                          <a:spcPts val="0"/>
                        </a:spcAft>
                      </a:pPr>
                      <a:r>
                        <a:rPr lang="en-GB" sz="1400" dirty="0" smtClean="0">
                          <a:effectLst/>
                        </a:rPr>
                        <a:t>more </a:t>
                      </a:r>
                      <a:r>
                        <a:rPr lang="en-GB" sz="1400" b="1" dirty="0" smtClean="0">
                          <a:solidFill>
                            <a:srgbClr val="70AD47"/>
                          </a:solidFill>
                          <a:effectLst/>
                        </a:rPr>
                        <a:t>inclusive ownership regimes </a:t>
                      </a:r>
                      <a:r>
                        <a:rPr lang="en-GB" sz="1400" dirty="0" smtClean="0">
                          <a:effectLst/>
                        </a:rPr>
                        <a:t>and more efficient in use</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35000" marR="135000" marT="0" marB="0"/>
                </a:tc>
                <a:extLst>
                  <a:ext uri="{0D108BD9-81ED-4DB2-BD59-A6C34878D82A}">
                    <a16:rowId xmlns:a16="http://schemas.microsoft.com/office/drawing/2014/main" xmlns="" val="10004"/>
                  </a:ext>
                </a:extLst>
              </a:tr>
              <a:tr h="693215">
                <a:tc>
                  <a:txBody>
                    <a:bodyPr/>
                    <a:lstStyle/>
                    <a:p>
                      <a:pPr algn="just">
                        <a:lnSpc>
                          <a:spcPct val="115000"/>
                        </a:lnSpc>
                        <a:spcAft>
                          <a:spcPts val="0"/>
                        </a:spcAft>
                      </a:pPr>
                      <a:r>
                        <a:rPr lang="en-GB" sz="1400">
                          <a:effectLst/>
                        </a:rPr>
                        <a:t>5</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38569" marR="38569" marT="0" marB="0">
                    <a:solidFill>
                      <a:srgbClr val="0C2340"/>
                    </a:solidFill>
                  </a:tcPr>
                </a:tc>
                <a:tc>
                  <a:txBody>
                    <a:bodyPr/>
                    <a:lstStyle/>
                    <a:p>
                      <a:pPr algn="just">
                        <a:lnSpc>
                          <a:spcPct val="115000"/>
                        </a:lnSpc>
                        <a:spcAft>
                          <a:spcPts val="0"/>
                        </a:spcAft>
                      </a:pPr>
                      <a:r>
                        <a:rPr lang="en-GB" sz="1400" dirty="0" smtClean="0">
                          <a:effectLst/>
                        </a:rPr>
                        <a:t>require new forms of land use governance: </a:t>
                      </a:r>
                      <a:r>
                        <a:rPr lang="en-GB" sz="1400" b="1" dirty="0" smtClean="0">
                          <a:solidFill>
                            <a:schemeClr val="accent6"/>
                          </a:solidFill>
                          <a:effectLst/>
                        </a:rPr>
                        <a:t>hybrid governance relationship </a:t>
                      </a:r>
                      <a:r>
                        <a:rPr lang="en-GB" sz="1400" dirty="0" smtClean="0">
                          <a:effectLst/>
                        </a:rPr>
                        <a:t>combining hierarchical relations, market regulation, self organization through networks and associations, affective relations…. </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35000" marR="135000" marT="0" marB="0"/>
                </a:tc>
                <a:extLst>
                  <a:ext uri="{0D108BD9-81ED-4DB2-BD59-A6C34878D82A}">
                    <a16:rowId xmlns:a16="http://schemas.microsoft.com/office/drawing/2014/main" xmlns="" val="10005"/>
                  </a:ext>
                </a:extLst>
              </a:tr>
              <a:tr h="479259">
                <a:tc>
                  <a:txBody>
                    <a:bodyPr/>
                    <a:lstStyle/>
                    <a:p>
                      <a:pPr algn="just">
                        <a:lnSpc>
                          <a:spcPct val="115000"/>
                        </a:lnSpc>
                        <a:spcAft>
                          <a:spcPts val="0"/>
                        </a:spcAft>
                      </a:pPr>
                      <a:r>
                        <a:rPr lang="en-GB" sz="1400">
                          <a:effectLst/>
                        </a:rPr>
                        <a:t>6</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38569" marR="38569" marT="0" marB="0">
                    <a:solidFill>
                      <a:srgbClr val="0C2340"/>
                    </a:solidFill>
                  </a:tcPr>
                </a:tc>
                <a:tc>
                  <a:txBody>
                    <a:bodyPr/>
                    <a:lstStyle/>
                    <a:p>
                      <a:pPr algn="just">
                        <a:lnSpc>
                          <a:spcPct val="115000"/>
                        </a:lnSpc>
                        <a:spcAft>
                          <a:spcPts val="0"/>
                        </a:spcAft>
                      </a:pPr>
                      <a:r>
                        <a:rPr lang="en-GB" sz="1400" b="1" dirty="0" smtClean="0">
                          <a:solidFill>
                            <a:srgbClr val="70AD47"/>
                          </a:solidFill>
                          <a:effectLst/>
                        </a:rPr>
                        <a:t>socio-ecological relationship </a:t>
                      </a:r>
                      <a:r>
                        <a:rPr lang="en-GB" sz="1400" dirty="0" smtClean="0">
                          <a:effectLst/>
                        </a:rPr>
                        <a:t>between land, its resources and a group of people who accept stewardship over the resources</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35000" marR="135000" marT="0" marB="0"/>
                </a:tc>
                <a:extLst>
                  <a:ext uri="{0D108BD9-81ED-4DB2-BD59-A6C34878D82A}">
                    <a16:rowId xmlns:a16="http://schemas.microsoft.com/office/drawing/2014/main" xmlns="" val="10006"/>
                  </a:ext>
                </a:extLst>
              </a:tr>
              <a:tr h="281073">
                <a:tc>
                  <a:txBody>
                    <a:bodyPr/>
                    <a:lstStyle/>
                    <a:p>
                      <a:pPr algn="just">
                        <a:lnSpc>
                          <a:spcPct val="115000"/>
                        </a:lnSpc>
                        <a:spcAft>
                          <a:spcPts val="0"/>
                        </a:spcAft>
                      </a:pPr>
                      <a:r>
                        <a:rPr lang="en-GB" sz="1400">
                          <a:effectLst/>
                        </a:rPr>
                        <a:t>7</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38569" marR="38569" marT="0" marB="0">
                    <a:solidFill>
                      <a:srgbClr val="0C2340"/>
                    </a:solidFill>
                  </a:tcPr>
                </a:tc>
                <a:tc>
                  <a:txBody>
                    <a:bodyPr/>
                    <a:lstStyle/>
                    <a:p>
                      <a:pPr algn="just">
                        <a:lnSpc>
                          <a:spcPct val="115000"/>
                        </a:lnSpc>
                        <a:spcAft>
                          <a:spcPts val="0"/>
                        </a:spcAft>
                      </a:pPr>
                      <a:r>
                        <a:rPr lang="en-GB" sz="1400" b="0" dirty="0" smtClean="0">
                          <a:solidFill>
                            <a:schemeClr val="tx1"/>
                          </a:solidFill>
                          <a:effectLst/>
                        </a:rPr>
                        <a:t>diff.</a:t>
                      </a:r>
                      <a:r>
                        <a:rPr lang="en-GB" sz="1400" b="0" baseline="0" dirty="0" smtClean="0">
                          <a:solidFill>
                            <a:schemeClr val="tx1"/>
                          </a:solidFill>
                          <a:effectLst/>
                        </a:rPr>
                        <a:t> sets of </a:t>
                      </a:r>
                      <a:r>
                        <a:rPr lang="en-GB" sz="1400" b="0" dirty="0" smtClean="0">
                          <a:solidFill>
                            <a:schemeClr val="tx1"/>
                          </a:solidFill>
                          <a:effectLst/>
                        </a:rPr>
                        <a:t>governance arrangements </a:t>
                      </a:r>
                      <a:r>
                        <a:rPr lang="en-GB" sz="1400" b="1" dirty="0" smtClean="0">
                          <a:solidFill>
                            <a:schemeClr val="accent6"/>
                          </a:solidFill>
                          <a:effectLst/>
                        </a:rPr>
                        <a:t>related to the nature of the resources </a:t>
                      </a:r>
                      <a:r>
                        <a:rPr lang="en-GB" sz="1400" dirty="0" smtClean="0">
                          <a:effectLst/>
                        </a:rPr>
                        <a:t>in question</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35000" marR="135000" marT="0" marB="0"/>
                </a:tc>
                <a:extLst>
                  <a:ext uri="{0D108BD9-81ED-4DB2-BD59-A6C34878D82A}">
                    <a16:rowId xmlns:a16="http://schemas.microsoft.com/office/drawing/2014/main" xmlns="" val="10007"/>
                  </a:ext>
                </a:extLst>
              </a:tr>
              <a:tr h="479259">
                <a:tc>
                  <a:txBody>
                    <a:bodyPr/>
                    <a:lstStyle/>
                    <a:p>
                      <a:pPr algn="just">
                        <a:lnSpc>
                          <a:spcPct val="115000"/>
                        </a:lnSpc>
                        <a:spcAft>
                          <a:spcPts val="0"/>
                        </a:spcAft>
                      </a:pPr>
                      <a:r>
                        <a:rPr lang="en-GB" sz="1400">
                          <a:effectLst/>
                        </a:rPr>
                        <a:t>8</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38569" marR="38569" marT="0" marB="0">
                    <a:solidFill>
                      <a:srgbClr val="0C2340"/>
                    </a:solidFill>
                  </a:tcPr>
                </a:tc>
                <a:tc>
                  <a:txBody>
                    <a:bodyPr/>
                    <a:lstStyle/>
                    <a:p>
                      <a:pPr algn="just">
                        <a:lnSpc>
                          <a:spcPct val="115000"/>
                        </a:lnSpc>
                        <a:spcAft>
                          <a:spcPts val="0"/>
                        </a:spcAft>
                      </a:pPr>
                      <a:r>
                        <a:rPr lang="en-GB" sz="1400" b="1" dirty="0" smtClean="0">
                          <a:solidFill>
                            <a:srgbClr val="FF0000"/>
                          </a:solidFill>
                          <a:effectLst/>
                        </a:rPr>
                        <a:t>institutional-political system </a:t>
                      </a:r>
                      <a:r>
                        <a:rPr lang="en-GB" sz="1400" dirty="0" smtClean="0">
                          <a:effectLst/>
                        </a:rPr>
                        <a:t>of spatial planning, property laws and regulations must be mobilised and modified</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35000" marR="135000" marT="0" marB="0"/>
                </a:tc>
                <a:extLst>
                  <a:ext uri="{0D108BD9-81ED-4DB2-BD59-A6C34878D82A}">
                    <a16:rowId xmlns:a16="http://schemas.microsoft.com/office/drawing/2014/main" xmlns="" val="10008"/>
                  </a:ext>
                </a:extLst>
              </a:tr>
              <a:tr h="723729">
                <a:tc>
                  <a:txBody>
                    <a:bodyPr/>
                    <a:lstStyle/>
                    <a:p>
                      <a:pPr algn="just">
                        <a:lnSpc>
                          <a:spcPct val="115000"/>
                        </a:lnSpc>
                        <a:spcAft>
                          <a:spcPts val="0"/>
                        </a:spcAft>
                      </a:pPr>
                      <a:r>
                        <a:rPr lang="en-GB" sz="1400">
                          <a:effectLst/>
                        </a:rPr>
                        <a:t>9</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38569" marR="38569" marT="0" marB="0">
                    <a:solidFill>
                      <a:srgbClr val="0C2340"/>
                    </a:solidFill>
                  </a:tcPr>
                </a:tc>
                <a:tc>
                  <a:txBody>
                    <a:bodyPr/>
                    <a:lstStyle/>
                    <a:p>
                      <a:pPr algn="just">
                        <a:lnSpc>
                          <a:spcPct val="115000"/>
                        </a:lnSpc>
                        <a:spcAft>
                          <a:spcPts val="0"/>
                        </a:spcAft>
                      </a:pPr>
                      <a:r>
                        <a:rPr lang="en-GB" sz="1400" b="1" baseline="0" dirty="0" smtClean="0">
                          <a:solidFill>
                            <a:srgbClr val="70AD47"/>
                          </a:solidFill>
                          <a:effectLst/>
                        </a:rPr>
                        <a:t>h</a:t>
                      </a:r>
                      <a:r>
                        <a:rPr lang="en-GB" sz="1400" b="1" dirty="0" smtClean="0">
                          <a:solidFill>
                            <a:srgbClr val="70AD47"/>
                          </a:solidFill>
                          <a:effectLst/>
                        </a:rPr>
                        <a:t>ost communities </a:t>
                      </a:r>
                      <a:r>
                        <a:rPr lang="en-GB" sz="1400" dirty="0" smtClean="0">
                          <a:effectLst/>
                        </a:rPr>
                        <a:t>rather than markets</a:t>
                      </a:r>
                      <a:r>
                        <a:rPr lang="en-GB" sz="1400" baseline="0" dirty="0" smtClean="0">
                          <a:effectLst/>
                        </a:rPr>
                        <a:t> or governments hold </a:t>
                      </a:r>
                      <a:r>
                        <a:rPr lang="en-GB" sz="1400" dirty="0" smtClean="0">
                          <a:effectLst/>
                        </a:rPr>
                        <a:t>stewardship over local and regional</a:t>
                      </a:r>
                      <a:r>
                        <a:rPr lang="en-GB" sz="1400" baseline="0" dirty="0" smtClean="0">
                          <a:effectLst/>
                        </a:rPr>
                        <a:t> landed commons, and </a:t>
                      </a:r>
                      <a:r>
                        <a:rPr lang="en-GB" sz="1400" kern="1200" dirty="0" smtClean="0">
                          <a:solidFill>
                            <a:schemeClr val="dk1"/>
                          </a:solidFill>
                          <a:latin typeface="+mn-lt"/>
                          <a:ea typeface="+mn-ea"/>
                          <a:cs typeface="+mn-cs"/>
                        </a:rPr>
                        <a:t>should pursue a form of consensus between the interests and claims of the various communities of practice and individual users </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35000" marR="135000" marT="0" marB="0"/>
                </a:tc>
                <a:extLst>
                  <a:ext uri="{0D108BD9-81ED-4DB2-BD59-A6C34878D82A}">
                    <a16:rowId xmlns:a16="http://schemas.microsoft.com/office/drawing/2014/main" xmlns="" val="10009"/>
                  </a:ext>
                </a:extLst>
              </a:tr>
              <a:tr h="479259">
                <a:tc>
                  <a:txBody>
                    <a:bodyPr/>
                    <a:lstStyle/>
                    <a:p>
                      <a:pPr algn="just">
                        <a:lnSpc>
                          <a:spcPct val="115000"/>
                        </a:lnSpc>
                        <a:spcAft>
                          <a:spcPts val="0"/>
                        </a:spcAft>
                      </a:pPr>
                      <a:r>
                        <a:rPr lang="en-GB" sz="1400">
                          <a:effectLst/>
                        </a:rPr>
                        <a:t>10</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38569" marR="38569" marT="0" marB="0">
                    <a:solidFill>
                      <a:srgbClr val="0C2340"/>
                    </a:solidFill>
                  </a:tcPr>
                </a:tc>
                <a:tc>
                  <a:txBody>
                    <a:bodyPr/>
                    <a:lstStyle/>
                    <a:p>
                      <a:pPr algn="just">
                        <a:lnSpc>
                          <a:spcPct val="115000"/>
                        </a:lnSpc>
                        <a:spcAft>
                          <a:spcPts val="0"/>
                        </a:spcAft>
                      </a:pPr>
                      <a:r>
                        <a:rPr lang="en-US" sz="1400" kern="1200" dirty="0" smtClean="0">
                          <a:solidFill>
                            <a:schemeClr val="dk1"/>
                          </a:solidFill>
                          <a:latin typeface="+mn-lt"/>
                          <a:ea typeface="+mn-ea"/>
                          <a:cs typeface="+mn-cs"/>
                        </a:rPr>
                        <a:t>governed not just through open access, but </a:t>
                      </a:r>
                      <a:r>
                        <a:rPr lang="en-US" sz="1400" kern="1200" dirty="0" smtClean="0">
                          <a:solidFill>
                            <a:srgbClr val="70AD47"/>
                          </a:solidFill>
                          <a:latin typeface="+mn-lt"/>
                          <a:ea typeface="+mn-ea"/>
                          <a:cs typeface="+mn-cs"/>
                        </a:rPr>
                        <a:t>by </a:t>
                      </a:r>
                      <a:r>
                        <a:rPr lang="en-GB" sz="1400" b="1" dirty="0" smtClean="0">
                          <a:solidFill>
                            <a:srgbClr val="70AD47"/>
                          </a:solidFill>
                          <a:effectLst/>
                        </a:rPr>
                        <a:t>clear rules </a:t>
                      </a:r>
                      <a:r>
                        <a:rPr lang="en-GB" sz="1400" dirty="0" smtClean="0">
                          <a:effectLst/>
                        </a:rPr>
                        <a:t>to prevent overexploitation, and cater for alienation of rights as well as exit and entry rights.</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35000" marR="135000" marT="0" marB="0"/>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3977733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1373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732" grpId="0"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a:latin typeface="+mn-lt"/>
              </a:rPr>
              <a:t>. </a:t>
            </a:r>
            <a:br>
              <a:rPr lang="en-US" sz="1800" dirty="0">
                <a:latin typeface="+mn-lt"/>
              </a:rPr>
            </a:br>
            <a:endParaRPr lang="nl-BE" sz="1800" dirty="0">
              <a:latin typeface="+mn-lt"/>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039"/>
            <a:ext cx="9144000" cy="6856961"/>
          </a:xfrm>
          <a:prstGeom prst="rect">
            <a:avLst/>
          </a:prstGeom>
        </p:spPr>
      </p:pic>
      <p:pic>
        <p:nvPicPr>
          <p:cNvPr id="4" name="Picture 3"/>
          <p:cNvPicPr>
            <a:picLocks noChangeAspect="1"/>
          </p:cNvPicPr>
          <p:nvPr/>
        </p:nvPicPr>
        <p:blipFill rotWithShape="1">
          <a:blip r:embed="rId4"/>
          <a:srcRect l="20718" t="23958" r="21449" b="8594"/>
          <a:stretch/>
        </p:blipFill>
        <p:spPr>
          <a:xfrm rot="20229306">
            <a:off x="4273987" y="3097801"/>
            <a:ext cx="3349315" cy="2196133"/>
          </a:xfrm>
          <a:prstGeom prst="rect">
            <a:avLst/>
          </a:prstGeom>
        </p:spPr>
      </p:pic>
    </p:spTree>
    <p:extLst>
      <p:ext uri="{BB962C8B-B14F-4D97-AF65-F5344CB8AC3E}">
        <p14:creationId xmlns:p14="http://schemas.microsoft.com/office/powerpoint/2010/main" val="4063358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89646" y="78377"/>
            <a:ext cx="8724342" cy="6582399"/>
          </a:xfrm>
          <a:prstGeom prst="triangle">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xtBox 2"/>
          <p:cNvSpPr txBox="1"/>
          <p:nvPr/>
        </p:nvSpPr>
        <p:spPr>
          <a:xfrm>
            <a:off x="3841377" y="815699"/>
            <a:ext cx="2008094" cy="369332"/>
          </a:xfrm>
          <a:prstGeom prst="rect">
            <a:avLst/>
          </a:prstGeom>
          <a:noFill/>
        </p:spPr>
        <p:txBody>
          <a:bodyPr wrap="square" rtlCol="0">
            <a:spAutoFit/>
          </a:bodyPr>
          <a:lstStyle/>
          <a:p>
            <a:r>
              <a:rPr lang="nl-BE" smtClean="0"/>
              <a:t>OVERHEID</a:t>
            </a:r>
            <a:endParaRPr lang="nl-BE"/>
          </a:p>
        </p:txBody>
      </p:sp>
      <p:sp>
        <p:nvSpPr>
          <p:cNvPr id="4" name="TextBox 3"/>
          <p:cNvSpPr txBox="1"/>
          <p:nvPr/>
        </p:nvSpPr>
        <p:spPr>
          <a:xfrm>
            <a:off x="7709647" y="6291444"/>
            <a:ext cx="1013012" cy="369332"/>
          </a:xfrm>
          <a:prstGeom prst="rect">
            <a:avLst/>
          </a:prstGeom>
          <a:noFill/>
        </p:spPr>
        <p:txBody>
          <a:bodyPr wrap="square" rtlCol="0">
            <a:spAutoFit/>
          </a:bodyPr>
          <a:lstStyle/>
          <a:p>
            <a:r>
              <a:rPr lang="nl-BE" smtClean="0"/>
              <a:t>MARKT</a:t>
            </a:r>
            <a:endParaRPr lang="nl-BE"/>
          </a:p>
        </p:txBody>
      </p:sp>
      <p:sp>
        <p:nvSpPr>
          <p:cNvPr id="5" name="TextBox 4"/>
          <p:cNvSpPr txBox="1"/>
          <p:nvPr/>
        </p:nvSpPr>
        <p:spPr>
          <a:xfrm>
            <a:off x="242046" y="6291444"/>
            <a:ext cx="1210236" cy="369332"/>
          </a:xfrm>
          <a:prstGeom prst="rect">
            <a:avLst/>
          </a:prstGeom>
          <a:noFill/>
        </p:spPr>
        <p:txBody>
          <a:bodyPr wrap="square" rtlCol="0">
            <a:spAutoFit/>
          </a:bodyPr>
          <a:lstStyle/>
          <a:p>
            <a:r>
              <a:rPr lang="nl-BE" smtClean="0"/>
              <a:t>BURGERS</a:t>
            </a:r>
            <a:endParaRPr lang="nl-BE"/>
          </a:p>
        </p:txBody>
      </p:sp>
      <p:sp>
        <p:nvSpPr>
          <p:cNvPr id="6" name="TextBox 5"/>
          <p:cNvSpPr txBox="1"/>
          <p:nvPr/>
        </p:nvSpPr>
        <p:spPr>
          <a:xfrm>
            <a:off x="3385017" y="1369543"/>
            <a:ext cx="2133600" cy="646331"/>
          </a:xfrm>
          <a:prstGeom prst="rect">
            <a:avLst/>
          </a:prstGeom>
          <a:noFill/>
        </p:spPr>
        <p:txBody>
          <a:bodyPr wrap="square" rtlCol="0">
            <a:spAutoFit/>
          </a:bodyPr>
          <a:lstStyle/>
          <a:p>
            <a:pPr algn="ctr"/>
            <a:r>
              <a:rPr lang="nl-BE"/>
              <a:t>p</a:t>
            </a:r>
            <a:r>
              <a:rPr lang="nl-BE" smtClean="0"/>
              <a:t>ublieke ruimte in publieke eigendom</a:t>
            </a:r>
            <a:endParaRPr lang="nl-BE"/>
          </a:p>
        </p:txBody>
      </p:sp>
      <p:sp>
        <p:nvSpPr>
          <p:cNvPr id="7" name="TextBox 6"/>
          <p:cNvSpPr txBox="1"/>
          <p:nvPr/>
        </p:nvSpPr>
        <p:spPr>
          <a:xfrm>
            <a:off x="6332149" y="5922419"/>
            <a:ext cx="2133600" cy="369332"/>
          </a:xfrm>
          <a:prstGeom prst="rect">
            <a:avLst/>
          </a:prstGeom>
          <a:noFill/>
        </p:spPr>
        <p:txBody>
          <a:bodyPr wrap="square" rtlCol="0">
            <a:spAutoFit/>
          </a:bodyPr>
          <a:lstStyle/>
          <a:p>
            <a:pPr algn="ctr"/>
            <a:r>
              <a:rPr lang="nl-BE" smtClean="0"/>
              <a:t>private eigendom</a:t>
            </a:r>
            <a:endParaRPr lang="nl-BE"/>
          </a:p>
        </p:txBody>
      </p:sp>
      <p:sp>
        <p:nvSpPr>
          <p:cNvPr id="9" name="TextBox 8"/>
          <p:cNvSpPr txBox="1"/>
          <p:nvPr/>
        </p:nvSpPr>
        <p:spPr>
          <a:xfrm>
            <a:off x="847164" y="4944800"/>
            <a:ext cx="2133600" cy="923330"/>
          </a:xfrm>
          <a:prstGeom prst="rect">
            <a:avLst/>
          </a:prstGeom>
          <a:noFill/>
        </p:spPr>
        <p:txBody>
          <a:bodyPr wrap="square" rtlCol="0">
            <a:spAutoFit/>
          </a:bodyPr>
          <a:lstStyle/>
          <a:p>
            <a:pPr algn="ctr"/>
            <a:r>
              <a:rPr lang="nl-BE"/>
              <a:t>p</a:t>
            </a:r>
            <a:r>
              <a:rPr lang="nl-BE" smtClean="0"/>
              <a:t>ublieke ruimte, maar beheerd door particulieren</a:t>
            </a:r>
            <a:endParaRPr lang="nl-BE"/>
          </a:p>
        </p:txBody>
      </p:sp>
      <p:sp>
        <p:nvSpPr>
          <p:cNvPr id="10" name="TextBox 9"/>
          <p:cNvSpPr txBox="1"/>
          <p:nvPr/>
        </p:nvSpPr>
        <p:spPr>
          <a:xfrm>
            <a:off x="1913964" y="5922419"/>
            <a:ext cx="2402541" cy="646331"/>
          </a:xfrm>
          <a:prstGeom prst="rect">
            <a:avLst/>
          </a:prstGeom>
          <a:noFill/>
        </p:spPr>
        <p:txBody>
          <a:bodyPr wrap="square" rtlCol="0">
            <a:spAutoFit/>
          </a:bodyPr>
          <a:lstStyle/>
          <a:p>
            <a:pPr algn="ctr"/>
            <a:r>
              <a:rPr lang="nl-BE"/>
              <a:t>p</a:t>
            </a:r>
            <a:r>
              <a:rPr lang="nl-BE" smtClean="0"/>
              <a:t>rivate eigendom</a:t>
            </a:r>
            <a:br>
              <a:rPr lang="nl-BE" smtClean="0"/>
            </a:br>
            <a:r>
              <a:rPr lang="nl-BE" smtClean="0"/>
              <a:t>met publieke toegang</a:t>
            </a:r>
            <a:endParaRPr lang="nl-BE"/>
          </a:p>
        </p:txBody>
      </p:sp>
      <p:cxnSp>
        <p:nvCxnSpPr>
          <p:cNvPr id="16" name="Straight Arrow Connector 15"/>
          <p:cNvCxnSpPr/>
          <p:nvPr/>
        </p:nvCxnSpPr>
        <p:spPr>
          <a:xfrm flipH="1">
            <a:off x="2005001" y="2039374"/>
            <a:ext cx="1733281" cy="2905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4330369" y="6291444"/>
            <a:ext cx="3068580" cy="2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rot="18219787">
            <a:off x="1996111" y="3182618"/>
            <a:ext cx="1410964" cy="369332"/>
          </a:xfrm>
          <a:prstGeom prst="rect">
            <a:avLst/>
          </a:prstGeom>
        </p:spPr>
        <p:txBody>
          <a:bodyPr wrap="none">
            <a:spAutoFit/>
          </a:bodyPr>
          <a:lstStyle/>
          <a:p>
            <a:r>
              <a:rPr lang="nl-BE" b="1" smtClean="0"/>
              <a:t>Commoning</a:t>
            </a:r>
            <a:endParaRPr lang="nl-BE" b="1"/>
          </a:p>
        </p:txBody>
      </p:sp>
      <p:sp>
        <p:nvSpPr>
          <p:cNvPr id="18" name="Rectangle 17"/>
          <p:cNvSpPr/>
          <p:nvPr/>
        </p:nvSpPr>
        <p:spPr>
          <a:xfrm>
            <a:off x="4845424" y="5922419"/>
            <a:ext cx="1635704" cy="369332"/>
          </a:xfrm>
          <a:prstGeom prst="rect">
            <a:avLst/>
          </a:prstGeom>
        </p:spPr>
        <p:txBody>
          <a:bodyPr wrap="none">
            <a:spAutoFit/>
          </a:bodyPr>
          <a:lstStyle/>
          <a:p>
            <a:r>
              <a:rPr lang="nl-BE" b="1" smtClean="0"/>
              <a:t>Recommoning</a:t>
            </a:r>
            <a:endParaRPr lang="nl-BE" b="1"/>
          </a:p>
        </p:txBody>
      </p:sp>
    </p:spTree>
    <p:extLst>
      <p:ext uri="{BB962C8B-B14F-4D97-AF65-F5344CB8AC3E}">
        <p14:creationId xmlns:p14="http://schemas.microsoft.com/office/powerpoint/2010/main" val="2967885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9" descr="cid:image001.png@01D35D60.571517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589" y="1122189"/>
            <a:ext cx="5136776" cy="130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1795646" y="2429838"/>
            <a:ext cx="5041719" cy="3227295"/>
          </a:xfrm>
          <a:prstGeom prst="rect">
            <a:avLst/>
          </a:prstGeom>
        </p:spPr>
      </p:pic>
    </p:spTree>
    <p:extLst>
      <p:ext uri="{BB962C8B-B14F-4D97-AF65-F5344CB8AC3E}">
        <p14:creationId xmlns:p14="http://schemas.microsoft.com/office/powerpoint/2010/main" val="16796453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pbs.twimg.com/media/BGIBTG8CEAER8gU.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591" y="630634"/>
            <a:ext cx="4019293" cy="40657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3874427" y="5301193"/>
            <a:ext cx="3915954" cy="620156"/>
          </a:xfrm>
          <a:prstGeom prst="rect">
            <a:avLst/>
          </a:prstGeom>
        </p:spPr>
      </p:pic>
      <p:pic>
        <p:nvPicPr>
          <p:cNvPr id="2" name="Picture 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967347" y="3385498"/>
            <a:ext cx="2872941" cy="1915695"/>
          </a:xfrm>
          <a:prstGeom prst="rect">
            <a:avLst/>
          </a:prstGeom>
        </p:spPr>
      </p:pic>
      <p:sp>
        <p:nvSpPr>
          <p:cNvPr id="4" name="Isosceles Triangle 3"/>
          <p:cNvSpPr/>
          <p:nvPr/>
        </p:nvSpPr>
        <p:spPr>
          <a:xfrm>
            <a:off x="539931" y="548639"/>
            <a:ext cx="7929279" cy="5573487"/>
          </a:xfrm>
          <a:prstGeom prst="triangle">
            <a:avLst>
              <a:gd name="adj" fmla="val 48929"/>
            </a:avLst>
          </a:prstGeom>
          <a:noFill/>
          <a:ln w="73025">
            <a:solidFill>
              <a:srgbClr val="87BB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8953267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38943" y="1216416"/>
            <a:ext cx="6634932" cy="1077218"/>
          </a:xfrm>
          <a:prstGeom prst="rect">
            <a:avLst/>
          </a:prstGeom>
          <a:noFill/>
        </p:spPr>
        <p:txBody>
          <a:bodyPr wrap="square" rtlCol="0">
            <a:spAutoFit/>
          </a:bodyPr>
          <a:lstStyle/>
          <a:p>
            <a:pPr algn="ctr"/>
            <a:r>
              <a:rPr lang="nl-BE" sz="3200" smtClean="0">
                <a:solidFill>
                  <a:srgbClr val="007279"/>
                </a:solidFill>
              </a:rPr>
              <a:t>Wat zijn commons? </a:t>
            </a:r>
          </a:p>
          <a:p>
            <a:pPr algn="ctr"/>
            <a:endParaRPr lang="nl-BE" sz="3200">
              <a:solidFill>
                <a:srgbClr val="007279"/>
              </a:solidFill>
            </a:endParaRPr>
          </a:p>
        </p:txBody>
      </p:sp>
      <p:pic>
        <p:nvPicPr>
          <p:cNvPr id="6" name="Picture 5"/>
          <p:cNvPicPr>
            <a:picLocks noChangeAspect="1"/>
          </p:cNvPicPr>
          <p:nvPr/>
        </p:nvPicPr>
        <p:blipFill>
          <a:blip r:embed="rId2"/>
          <a:stretch>
            <a:fillRect/>
          </a:stretch>
        </p:blipFill>
        <p:spPr>
          <a:xfrm>
            <a:off x="575326" y="1844143"/>
            <a:ext cx="7962165" cy="1818715"/>
          </a:xfrm>
          <a:prstGeom prst="rect">
            <a:avLst/>
          </a:prstGeom>
        </p:spPr>
      </p:pic>
      <p:sp>
        <p:nvSpPr>
          <p:cNvPr id="7" name="Content Placeholder 2"/>
          <p:cNvSpPr txBox="1">
            <a:spLocks/>
          </p:cNvSpPr>
          <p:nvPr/>
        </p:nvSpPr>
        <p:spPr>
          <a:xfrm>
            <a:off x="575326" y="3960039"/>
            <a:ext cx="7886700" cy="157806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nl-BE" smtClean="0"/>
              <a:t>Gedeeld gebruik van een schaars goed is beperkt.</a:t>
            </a:r>
          </a:p>
          <a:p>
            <a:pPr marL="0" indent="0" algn="ctr">
              <a:buFont typeface="Arial" panose="020B0604020202020204" pitchFamily="34" charset="0"/>
              <a:buNone/>
            </a:pPr>
            <a:r>
              <a:rPr lang="nl-BE" smtClean="0"/>
              <a:t>Overmatig gebruik leidt tot verlies in kwaliteit.</a:t>
            </a:r>
          </a:p>
          <a:p>
            <a:pPr marL="0" indent="0" algn="ctr">
              <a:buFont typeface="Arial" panose="020B0604020202020204" pitchFamily="34" charset="0"/>
              <a:buNone/>
            </a:pPr>
            <a:endParaRPr lang="nl-BE"/>
          </a:p>
          <a:p>
            <a:pPr marL="0" indent="0" algn="ctr">
              <a:buNone/>
            </a:pPr>
            <a:r>
              <a:rPr lang="nl-BE"/>
              <a:t>‘tragedy of the commons’ Garret Hardin</a:t>
            </a:r>
          </a:p>
        </p:txBody>
      </p:sp>
    </p:spTree>
    <p:extLst>
      <p:ext uri="{BB962C8B-B14F-4D97-AF65-F5344CB8AC3E}">
        <p14:creationId xmlns:p14="http://schemas.microsoft.com/office/powerpoint/2010/main" val="12964503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148660" y="78137"/>
            <a:ext cx="8864085" cy="6393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2800" b="1" kern="0">
                <a:solidFill>
                  <a:schemeClr val="accent3">
                    <a:lumMod val="60000"/>
                    <a:lumOff val="40000"/>
                  </a:schemeClr>
                </a:solidFill>
              </a:rPr>
              <a:t>algemene principes voor grondgebonden gemeengoed*</a:t>
            </a:r>
            <a:endParaRPr lang="en-GB" sz="2800" b="1" kern="0" dirty="0">
              <a:solidFill>
                <a:schemeClr val="accent3">
                  <a:lumMod val="60000"/>
                  <a:lumOff val="40000"/>
                </a:schemeClr>
              </a:solidFill>
            </a:endParaRPr>
          </a:p>
        </p:txBody>
      </p:sp>
      <p:pic>
        <p:nvPicPr>
          <p:cNvPr id="52" name="Picture 5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8718" y="2519265"/>
            <a:ext cx="4852516" cy="3235688"/>
          </a:xfrm>
          <a:prstGeom prst="rect">
            <a:avLst/>
          </a:prstGeom>
        </p:spPr>
      </p:pic>
      <p:sp>
        <p:nvSpPr>
          <p:cNvPr id="2" name="Rectangle 1"/>
          <p:cNvSpPr/>
          <p:nvPr/>
        </p:nvSpPr>
        <p:spPr>
          <a:xfrm>
            <a:off x="5835224" y="3872034"/>
            <a:ext cx="2912708" cy="1754326"/>
          </a:xfrm>
          <a:prstGeom prst="rect">
            <a:avLst/>
          </a:prstGeom>
        </p:spPr>
        <p:txBody>
          <a:bodyPr wrap="square">
            <a:spAutoFit/>
          </a:bodyPr>
          <a:lstStyle/>
          <a:p>
            <a:pPr algn="ctr"/>
            <a:r>
              <a:rPr lang="nl-BE"/>
              <a:t>‘Rentmeesters’ </a:t>
            </a:r>
            <a:br>
              <a:rPr lang="nl-BE"/>
            </a:br>
            <a:r>
              <a:rPr lang="nl-BE"/>
              <a:t>over de middelen.</a:t>
            </a:r>
          </a:p>
          <a:p>
            <a:pPr algn="ctr"/>
            <a:r>
              <a:rPr lang="nl-BE" b="1"/>
              <a:t>Gemeenschap van ‘commoners’ </a:t>
            </a:r>
            <a:r>
              <a:rPr lang="nl-BE"/>
              <a:t>die instaan voor het beheer van de ‘landed commons’</a:t>
            </a:r>
            <a:endParaRPr lang="nl-BE" dirty="0"/>
          </a:p>
        </p:txBody>
      </p:sp>
      <p:sp>
        <p:nvSpPr>
          <p:cNvPr id="4" name="Rectangle 3"/>
          <p:cNvSpPr/>
          <p:nvPr/>
        </p:nvSpPr>
        <p:spPr>
          <a:xfrm>
            <a:off x="0" y="6590671"/>
            <a:ext cx="9595151" cy="261610"/>
          </a:xfrm>
          <a:prstGeom prst="rect">
            <a:avLst/>
          </a:prstGeom>
        </p:spPr>
        <p:txBody>
          <a:bodyPr wrap="square">
            <a:spAutoFit/>
          </a:bodyPr>
          <a:lstStyle/>
          <a:p>
            <a:r>
              <a:rPr lang="nl-BE" sz="1050" dirty="0">
                <a:solidFill>
                  <a:srgbClr val="888887"/>
                </a:solidFill>
                <a:latin typeface="AmasisMT"/>
              </a:rPr>
              <a:t>* Presented a the INDIGO international symposium (Prof. Frank Moulaert, Pieter Van den Broeck, </a:t>
            </a:r>
            <a:r>
              <a:rPr lang="en-US" sz="1050" dirty="0">
                <a:solidFill>
                  <a:srgbClr val="888887"/>
                </a:solidFill>
                <a:latin typeface="AmasisMT"/>
              </a:rPr>
              <a:t>20/01/2016, 'Ploughing up the Landed Commons')</a:t>
            </a:r>
            <a:endParaRPr lang="nl-BE" sz="1050" dirty="0"/>
          </a:p>
        </p:txBody>
      </p:sp>
      <p:sp>
        <p:nvSpPr>
          <p:cNvPr id="5" name="Rectangle 4"/>
          <p:cNvSpPr/>
          <p:nvPr/>
        </p:nvSpPr>
        <p:spPr>
          <a:xfrm>
            <a:off x="2547816" y="801898"/>
            <a:ext cx="3314237" cy="1477328"/>
          </a:xfrm>
          <a:prstGeom prst="rect">
            <a:avLst/>
          </a:prstGeom>
        </p:spPr>
        <p:txBody>
          <a:bodyPr wrap="square">
            <a:spAutoFit/>
          </a:bodyPr>
          <a:lstStyle/>
          <a:p>
            <a:pPr lvl="0" algn="ctr"/>
            <a:r>
              <a:rPr lang="en-GB"/>
              <a:t>Collectief overeengekomen of gemedieerd systeem van diverse </a:t>
            </a:r>
            <a:r>
              <a:rPr lang="en-GB" smtClean="0"/>
              <a:t>landgebruiksrechten</a:t>
            </a:r>
            <a:br>
              <a:rPr lang="en-GB" smtClean="0"/>
            </a:br>
            <a:r>
              <a:rPr lang="en-GB" smtClean="0"/>
              <a:t>+ </a:t>
            </a:r>
            <a:r>
              <a:rPr lang="en-GB" b="1"/>
              <a:t>Gemeenschaps-</a:t>
            </a:r>
          </a:p>
          <a:p>
            <a:pPr lvl="0" algn="ctr"/>
            <a:r>
              <a:rPr lang="en-GB" b="1"/>
              <a:t>gebaseerd gebruik</a:t>
            </a:r>
            <a:endParaRPr lang="en-GB" dirty="0"/>
          </a:p>
        </p:txBody>
      </p:sp>
      <p:sp>
        <p:nvSpPr>
          <p:cNvPr id="6" name="Rectangle 5"/>
          <p:cNvSpPr/>
          <p:nvPr/>
        </p:nvSpPr>
        <p:spPr>
          <a:xfrm>
            <a:off x="5701791" y="801898"/>
            <a:ext cx="3179573" cy="2862322"/>
          </a:xfrm>
          <a:prstGeom prst="rect">
            <a:avLst/>
          </a:prstGeom>
        </p:spPr>
        <p:txBody>
          <a:bodyPr wrap="square">
            <a:spAutoFit/>
          </a:bodyPr>
          <a:lstStyle/>
          <a:p>
            <a:pPr lvl="0" algn="ctr"/>
            <a:r>
              <a:rPr lang="nl-BE"/>
              <a:t>Breed spectrum eigendomsregimes</a:t>
            </a:r>
          </a:p>
          <a:p>
            <a:pPr lvl="0" algn="ctr"/>
            <a:r>
              <a:rPr lang="nl-BE"/>
              <a:t>(meer inclusief )</a:t>
            </a:r>
            <a:endParaRPr lang="en-GB" dirty="0"/>
          </a:p>
          <a:p>
            <a:pPr algn="ctr"/>
            <a:endParaRPr lang="nl-BE"/>
          </a:p>
          <a:p>
            <a:pPr algn="ctr"/>
            <a:r>
              <a:rPr lang="nl-BE"/>
              <a:t>Institutioneel-politiek systeem, eigendomsrechten en -regelgeving.</a:t>
            </a:r>
          </a:p>
          <a:p>
            <a:pPr algn="ctr"/>
            <a:endParaRPr lang="nl-BE"/>
          </a:p>
          <a:p>
            <a:pPr algn="ctr"/>
            <a:r>
              <a:rPr lang="nl-BE" b="1"/>
              <a:t>Duidelijke regels</a:t>
            </a:r>
          </a:p>
          <a:p>
            <a:pPr algn="ctr"/>
            <a:r>
              <a:rPr lang="nl-BE"/>
              <a:t>Tegen overexploitatie</a:t>
            </a:r>
            <a:endParaRPr lang="en-GB" dirty="0"/>
          </a:p>
        </p:txBody>
      </p:sp>
      <p:sp>
        <p:nvSpPr>
          <p:cNvPr id="8" name="Rectangle 7"/>
          <p:cNvSpPr/>
          <p:nvPr/>
        </p:nvSpPr>
        <p:spPr>
          <a:xfrm>
            <a:off x="-114490" y="801898"/>
            <a:ext cx="2713978" cy="1477328"/>
          </a:xfrm>
          <a:prstGeom prst="rect">
            <a:avLst/>
          </a:prstGeom>
        </p:spPr>
        <p:txBody>
          <a:bodyPr wrap="square">
            <a:spAutoFit/>
          </a:bodyPr>
          <a:lstStyle/>
          <a:p>
            <a:pPr algn="ctr"/>
            <a:r>
              <a:rPr lang="nl-BE"/>
              <a:t>Hybride </a:t>
            </a:r>
            <a:r>
              <a:rPr lang="nl-BE" smtClean="0"/>
              <a:t>beheer</a:t>
            </a:r>
            <a:endParaRPr lang="nl-BE"/>
          </a:p>
          <a:p>
            <a:pPr algn="ctr"/>
            <a:r>
              <a:rPr lang="nl-BE" b="1"/>
              <a:t>Governance-arrangementen </a:t>
            </a:r>
            <a:r>
              <a:rPr lang="nl-BE"/>
              <a:t>gerelateerd aan de aard </a:t>
            </a:r>
          </a:p>
          <a:p>
            <a:pPr algn="ctr"/>
            <a:r>
              <a:rPr lang="nl-BE"/>
              <a:t>van de middelen</a:t>
            </a:r>
            <a:endParaRPr lang="en-GB" dirty="0"/>
          </a:p>
        </p:txBody>
      </p:sp>
      <p:sp>
        <p:nvSpPr>
          <p:cNvPr id="3" name="Slide Number Placeholder 2"/>
          <p:cNvSpPr>
            <a:spLocks noGrp="1"/>
          </p:cNvSpPr>
          <p:nvPr>
            <p:ph type="sldNum" sz="quarter" idx="12"/>
          </p:nvPr>
        </p:nvSpPr>
        <p:spPr/>
        <p:txBody>
          <a:bodyPr/>
          <a:lstStyle/>
          <a:p>
            <a:fld id="{3AB56754-138A-405D-8810-1B6B6147BF5C}" type="slidenum">
              <a:rPr lang="nl-BE" smtClean="0"/>
              <a:t>47</a:t>
            </a:fld>
            <a:endParaRPr lang="nl-BE"/>
          </a:p>
        </p:txBody>
      </p:sp>
    </p:spTree>
    <p:extLst>
      <p:ext uri="{BB962C8B-B14F-4D97-AF65-F5344CB8AC3E}">
        <p14:creationId xmlns:p14="http://schemas.microsoft.com/office/powerpoint/2010/main" val="14572867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lfredflechtheim.com/uploads/tx_paintingdb/Friedrichstrasse_Grosz_Bremen_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04" y="0"/>
            <a:ext cx="4721225" cy="68221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29795" y="6560561"/>
            <a:ext cx="4572000" cy="261610"/>
          </a:xfrm>
          <a:prstGeom prst="rect">
            <a:avLst/>
          </a:prstGeom>
        </p:spPr>
        <p:txBody>
          <a:bodyPr>
            <a:spAutoFit/>
          </a:bodyPr>
          <a:lstStyle/>
          <a:p>
            <a:r>
              <a:rPr lang="nl-BE" sz="1100"/>
              <a:t>http://alfredflechtheim.com/en/works/friedrichstrasse/</a:t>
            </a:r>
          </a:p>
        </p:txBody>
      </p:sp>
      <p:pic>
        <p:nvPicPr>
          <p:cNvPr id="4" name="Picture 2" descr="dunbar's num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768" y="1450483"/>
            <a:ext cx="4253867" cy="25163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45957" y="2234635"/>
            <a:ext cx="3332241" cy="2031325"/>
          </a:xfrm>
          <a:prstGeom prst="rect">
            <a:avLst/>
          </a:prstGeom>
        </p:spPr>
        <p:txBody>
          <a:bodyPr wrap="square">
            <a:spAutoFit/>
          </a:bodyPr>
          <a:lstStyle/>
          <a:p>
            <a:r>
              <a:rPr lang="nl-BE"/>
              <a:t/>
            </a:r>
            <a:br>
              <a:rPr lang="nl-BE"/>
            </a:br>
            <a:r>
              <a:rPr lang="nl-BE" smtClean="0"/>
              <a:t>Dunbar’s numbar</a:t>
            </a:r>
            <a:br>
              <a:rPr lang="nl-BE" smtClean="0"/>
            </a:br>
            <a:r>
              <a:rPr lang="nl-BE" smtClean="0"/>
              <a:t/>
            </a:r>
            <a:br>
              <a:rPr lang="nl-BE" smtClean="0"/>
            </a:br>
            <a:r>
              <a:rPr lang="nl-BE" smtClean="0">
                <a:solidFill>
                  <a:schemeClr val="accent3">
                    <a:lumMod val="60000"/>
                    <a:lumOff val="40000"/>
                  </a:schemeClr>
                </a:solidFill>
                <a:latin typeface="arial" panose="020B0604020202020204" pitchFamily="34" charset="0"/>
              </a:rPr>
              <a:t>"De </a:t>
            </a:r>
            <a:r>
              <a:rPr lang="nl-BE">
                <a:solidFill>
                  <a:schemeClr val="accent3">
                    <a:lumMod val="60000"/>
                    <a:lumOff val="40000"/>
                  </a:schemeClr>
                </a:solidFill>
                <a:latin typeface="arial" panose="020B0604020202020204" pitchFamily="34" charset="0"/>
              </a:rPr>
              <a:t>theoretische cognitieve limiet van het aantal mensen met wie een persoon sociale relaties kan onderhouden"</a:t>
            </a:r>
            <a:endParaRPr lang="nl-BE">
              <a:solidFill>
                <a:schemeClr val="accent3">
                  <a:lumMod val="60000"/>
                  <a:lumOff val="40000"/>
                </a:schemeClr>
              </a:solidFill>
            </a:endParaRPr>
          </a:p>
        </p:txBody>
      </p:sp>
    </p:spTree>
    <p:extLst>
      <p:ext uri="{BB962C8B-B14F-4D97-AF65-F5344CB8AC3E}">
        <p14:creationId xmlns:p14="http://schemas.microsoft.com/office/powerpoint/2010/main" val="23286174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403" y="1019335"/>
            <a:ext cx="2210612" cy="4601183"/>
          </a:xfrm>
        </p:spPr>
        <p:txBody>
          <a:bodyPr/>
          <a:lstStyle/>
          <a:p>
            <a:r>
              <a:rPr lang="nl-BE" smtClean="0"/>
              <a:t>Zelf een commons-initiatief starten?</a:t>
            </a:r>
            <a:endParaRPr lang="nl-BE"/>
          </a:p>
        </p:txBody>
      </p:sp>
      <p:sp>
        <p:nvSpPr>
          <p:cNvPr id="3" name="Content Placeholder 2"/>
          <p:cNvSpPr>
            <a:spLocks noGrp="1"/>
          </p:cNvSpPr>
          <p:nvPr>
            <p:ph idx="1"/>
          </p:nvPr>
        </p:nvSpPr>
        <p:spPr/>
        <p:txBody>
          <a:bodyPr/>
          <a:lstStyle/>
          <a:p>
            <a:pPr>
              <a:buFont typeface="Calibri" panose="020F0502020204030204" pitchFamily="34" charset="0"/>
              <a:buChar char="⌐"/>
            </a:pPr>
            <a:r>
              <a:rPr lang="nl-BE" b="1" smtClean="0"/>
              <a:t> Doelstelling</a:t>
            </a:r>
            <a:r>
              <a:rPr lang="nl-BE" smtClean="0"/>
              <a:t> en potentieel duidelijk </a:t>
            </a:r>
            <a:r>
              <a:rPr lang="nl-BE" smtClean="0"/>
              <a:t/>
            </a:r>
            <a:br>
              <a:rPr lang="nl-BE" smtClean="0"/>
            </a:br>
            <a:r>
              <a:rPr lang="nl-BE" smtClean="0"/>
              <a:t>en </a:t>
            </a:r>
            <a:r>
              <a:rPr lang="nl-BE" smtClean="0"/>
              <a:t>vroegtijdig communiceren</a:t>
            </a:r>
          </a:p>
          <a:p>
            <a:pPr>
              <a:buFont typeface="Calibri" panose="020F0502020204030204" pitchFamily="34" charset="0"/>
              <a:buChar char="⌐"/>
            </a:pPr>
            <a:r>
              <a:rPr lang="nl-BE" b="1" smtClean="0"/>
              <a:t> Sleutelfiguren</a:t>
            </a:r>
            <a:r>
              <a:rPr lang="nl-BE" smtClean="0"/>
              <a:t> kenbaar maken </a:t>
            </a:r>
            <a:r>
              <a:rPr lang="nl-BE" smtClean="0"/>
              <a:t/>
            </a:r>
            <a:br>
              <a:rPr lang="nl-BE" smtClean="0"/>
            </a:br>
            <a:r>
              <a:rPr lang="nl-BE" smtClean="0"/>
              <a:t>    ‘</a:t>
            </a:r>
            <a:r>
              <a:rPr lang="nl-BE" smtClean="0"/>
              <a:t>stewards and custodians’:</a:t>
            </a:r>
            <a:br>
              <a:rPr lang="nl-BE" smtClean="0"/>
            </a:br>
            <a:r>
              <a:rPr lang="nl-BE" smtClean="0"/>
              <a:t>Wie bewaakt het initieel idee? </a:t>
            </a:r>
            <a:r>
              <a:rPr lang="nl-BE" smtClean="0"/>
              <a:t/>
            </a:r>
            <a:br>
              <a:rPr lang="nl-BE" smtClean="0"/>
            </a:br>
            <a:r>
              <a:rPr lang="nl-BE" smtClean="0"/>
              <a:t>Wie </a:t>
            </a:r>
            <a:r>
              <a:rPr lang="nl-BE" smtClean="0"/>
              <a:t>coördineert? </a:t>
            </a:r>
            <a:r>
              <a:rPr lang="nl-BE" smtClean="0"/>
              <a:t/>
            </a:r>
            <a:br>
              <a:rPr lang="nl-BE" smtClean="0"/>
            </a:br>
            <a:r>
              <a:rPr lang="nl-BE" smtClean="0"/>
              <a:t>Wie </a:t>
            </a:r>
            <a:r>
              <a:rPr lang="nl-BE" smtClean="0"/>
              <a:t>neemt verantwoordelijkheid? </a:t>
            </a:r>
          </a:p>
          <a:p>
            <a:pPr>
              <a:buFont typeface="Calibri" panose="020F0502020204030204" pitchFamily="34" charset="0"/>
              <a:buChar char="⌐"/>
            </a:pPr>
            <a:r>
              <a:rPr lang="nl-BE" b="1" smtClean="0"/>
              <a:t> Samenwerking</a:t>
            </a:r>
            <a:r>
              <a:rPr lang="nl-BE" smtClean="0"/>
              <a:t> en steun zoeken</a:t>
            </a:r>
            <a:endParaRPr lang="nl-BE"/>
          </a:p>
        </p:txBody>
      </p:sp>
    </p:spTree>
    <p:extLst>
      <p:ext uri="{BB962C8B-B14F-4D97-AF65-F5344CB8AC3E}">
        <p14:creationId xmlns:p14="http://schemas.microsoft.com/office/powerpoint/2010/main" val="41791657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98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779" y="0"/>
            <a:ext cx="10287000" cy="6858000"/>
          </a:xfrm>
          <a:prstGeom prst="rect">
            <a:avLst/>
          </a:prstGeom>
        </p:spPr>
      </p:pic>
    </p:spTree>
    <p:extLst>
      <p:ext uri="{BB962C8B-B14F-4D97-AF65-F5344CB8AC3E}">
        <p14:creationId xmlns:p14="http://schemas.microsoft.com/office/powerpoint/2010/main" val="36665452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Als overheid een commons-initiatief steunen?</a:t>
            </a:r>
            <a:endParaRPr lang="nl-BE"/>
          </a:p>
        </p:txBody>
      </p:sp>
      <p:sp>
        <p:nvSpPr>
          <p:cNvPr id="3" name="Content Placeholder 2"/>
          <p:cNvSpPr>
            <a:spLocks noGrp="1"/>
          </p:cNvSpPr>
          <p:nvPr>
            <p:ph idx="1"/>
          </p:nvPr>
        </p:nvSpPr>
        <p:spPr/>
        <p:txBody>
          <a:bodyPr/>
          <a:lstStyle/>
          <a:p>
            <a:r>
              <a:rPr lang="nl-BE" smtClean="0"/>
              <a:t>De waarde van een project erkennen, </a:t>
            </a:r>
            <a:r>
              <a:rPr lang="nl-BE" smtClean="0"/>
              <a:t/>
            </a:r>
            <a:br>
              <a:rPr lang="nl-BE" smtClean="0"/>
            </a:br>
            <a:r>
              <a:rPr lang="nl-BE" smtClean="0"/>
              <a:t>bv</a:t>
            </a:r>
            <a:r>
              <a:rPr lang="nl-BE" smtClean="0"/>
              <a:t>. in functie van sociale cohesie</a:t>
            </a:r>
          </a:p>
          <a:p>
            <a:endParaRPr lang="nl-BE" smtClean="0"/>
          </a:p>
        </p:txBody>
      </p:sp>
    </p:spTree>
    <p:extLst>
      <p:ext uri="{BB962C8B-B14F-4D97-AF65-F5344CB8AC3E}">
        <p14:creationId xmlns:p14="http://schemas.microsoft.com/office/powerpoint/2010/main" val="29338732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056" y="5315153"/>
            <a:ext cx="8773888" cy="1477328"/>
          </a:xfrm>
          <a:prstGeom prst="rect">
            <a:avLst/>
          </a:prstGeom>
        </p:spPr>
        <p:txBody>
          <a:bodyPr wrap="square">
            <a:spAutoFit/>
          </a:bodyPr>
          <a:lstStyle/>
          <a:p>
            <a:pPr algn="just"/>
            <a:r>
              <a:rPr lang="nl-BE" b="1"/>
              <a:t>“</a:t>
            </a:r>
            <a:r>
              <a:rPr lang="nl-BE"/>
              <a:t>Ik hou mij aan het principe dat wanneer het eruit ziet als publieke ruimte het ook publiek zou moeten zijn. Eigenlijk komt het erop neer om de principes die gelden voor een gewone verkaveling ook toe te passen in de stad. In een verkaveling legt de ontwikkelaar meestal de wegenis aan om die vervolgens over te dragen, in een stad zou dat niet anders mogen zijn</a:t>
            </a:r>
            <a:r>
              <a:rPr lang="nl-BE" smtClean="0"/>
              <a:t>.” </a:t>
            </a:r>
            <a:r>
              <a:rPr lang="nl-BE" smtClean="0">
                <a:latin typeface="Calibri" panose="020F0502020204030204" pitchFamily="34" charset="0"/>
                <a:ea typeface="Times New Roman" panose="02020603050405020304" pitchFamily="18" charset="0"/>
                <a:cs typeface="Segoe UI" panose="020B0502040204020203" pitchFamily="34" charset="0"/>
              </a:rPr>
              <a:t>Kristiaan </a:t>
            </a:r>
            <a:r>
              <a:rPr lang="nl-BE" smtClean="0">
                <a:latin typeface="Calibri" panose="020F0502020204030204" pitchFamily="34" charset="0"/>
                <a:ea typeface="Times New Roman" panose="02020603050405020304" pitchFamily="18" charset="0"/>
                <a:cs typeface="Segoe UI" panose="020B0502040204020203" pitchFamily="34" charset="0"/>
              </a:rPr>
              <a:t>Borret, Stadsbouwmeester Brussel</a:t>
            </a:r>
            <a:endParaRPr lang="nl-BE">
              <a:effectLst/>
              <a:latin typeface="Times New Roman" panose="02020603050405020304" pitchFamily="18" charset="0"/>
              <a:ea typeface="Times New Roman" panose="02020603050405020304" pitchFamily="18" charset="0"/>
            </a:endParaRPr>
          </a:p>
        </p:txBody>
      </p:sp>
      <p:pic>
        <p:nvPicPr>
          <p:cNvPr id="4098" name="Picture 2" descr="http://www.toutpubliek.org/foto_site/startbeeld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437"/>
            <a:ext cx="9144000" cy="5279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1713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81758" y="5496206"/>
            <a:ext cx="1418171" cy="1275659"/>
          </a:xfrm>
          <a:prstGeom prst="rect">
            <a:avLst/>
          </a:prstGeom>
        </p:spPr>
      </p:pic>
      <p:pic>
        <p:nvPicPr>
          <p:cNvPr id="3074" name="Afbeelding 9" descr="cid:image001.png@01D35D60.571517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98" y="5410072"/>
            <a:ext cx="5687826" cy="144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224117" y="-9549"/>
            <a:ext cx="8175812" cy="5337879"/>
          </a:xfrm>
          <a:prstGeom prst="rect">
            <a:avLst/>
          </a:prstGeom>
        </p:spPr>
      </p:pic>
    </p:spTree>
    <p:extLst>
      <p:ext uri="{BB962C8B-B14F-4D97-AF65-F5344CB8AC3E}">
        <p14:creationId xmlns:p14="http://schemas.microsoft.com/office/powerpoint/2010/main" val="266197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942" b="1330"/>
          <a:stretch/>
        </p:blipFill>
        <p:spPr>
          <a:xfrm>
            <a:off x="0" y="0"/>
            <a:ext cx="9144000" cy="6426925"/>
          </a:xfrm>
          <a:prstGeom prst="rect">
            <a:avLst/>
          </a:prstGeom>
        </p:spPr>
      </p:pic>
      <p:pic>
        <p:nvPicPr>
          <p:cNvPr id="4" name="Picture 3"/>
          <p:cNvPicPr>
            <a:picLocks noChangeAspect="1"/>
          </p:cNvPicPr>
          <p:nvPr/>
        </p:nvPicPr>
        <p:blipFill>
          <a:blip r:embed="rId4"/>
          <a:stretch>
            <a:fillRect/>
          </a:stretch>
        </p:blipFill>
        <p:spPr>
          <a:xfrm>
            <a:off x="5487625" y="1674590"/>
            <a:ext cx="3342867" cy="2049781"/>
          </a:xfrm>
          <a:prstGeom prst="rect">
            <a:avLst/>
          </a:prstGeom>
        </p:spPr>
      </p:pic>
      <p:sp>
        <p:nvSpPr>
          <p:cNvPr id="5" name="Rectangle 4"/>
          <p:cNvSpPr/>
          <p:nvPr/>
        </p:nvSpPr>
        <p:spPr>
          <a:xfrm>
            <a:off x="901336" y="6550223"/>
            <a:ext cx="8312331" cy="307777"/>
          </a:xfrm>
          <a:prstGeom prst="rect">
            <a:avLst/>
          </a:prstGeom>
        </p:spPr>
        <p:txBody>
          <a:bodyPr wrap="square">
            <a:spAutoFit/>
          </a:bodyPr>
          <a:lstStyle/>
          <a:p>
            <a:r>
              <a:rPr lang="nl-BE" sz="1400"/>
              <a:t>https://www.slideshare.net/221816_222623/20-jaar-rsv-landed-commons-annette-kuhk-73347692</a:t>
            </a:r>
          </a:p>
        </p:txBody>
      </p:sp>
    </p:spTree>
    <p:extLst>
      <p:ext uri="{BB962C8B-B14F-4D97-AF65-F5344CB8AC3E}">
        <p14:creationId xmlns:p14="http://schemas.microsoft.com/office/powerpoint/2010/main" val="2633641951"/>
      </p:ext>
    </p:extLst>
  </p:cSld>
  <p:clrMapOvr>
    <a:masterClrMapping/>
  </p:clrMapOvr>
  <mc:AlternateContent xmlns:mc="http://schemas.openxmlformats.org/markup-compatibility/2006" xmlns:p14="http://schemas.microsoft.com/office/powerpoint/2010/main">
    <mc:Choice Requires="p14">
      <p:transition p14:dur="330" advTm="20000"/>
    </mc:Choice>
    <mc:Fallback xmlns="">
      <p:transition advTm="2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876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452" y="0"/>
            <a:ext cx="10287000" cy="6858000"/>
          </a:xfrm>
          <a:prstGeom prst="rect">
            <a:avLst/>
          </a:prstGeom>
        </p:spPr>
      </p:pic>
    </p:spTree>
    <p:extLst>
      <p:ext uri="{BB962C8B-B14F-4D97-AF65-F5344CB8AC3E}">
        <p14:creationId xmlns:p14="http://schemas.microsoft.com/office/powerpoint/2010/main" val="15636749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29779"/>
          </a:xfrm>
          <a:prstGeom prst="rect">
            <a:avLst/>
          </a:prstGeom>
        </p:spPr>
      </p:pic>
    </p:spTree>
    <p:extLst>
      <p:ext uri="{BB962C8B-B14F-4D97-AF65-F5344CB8AC3E}">
        <p14:creationId xmlns:p14="http://schemas.microsoft.com/office/powerpoint/2010/main" val="8311549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240253" cy="6930191"/>
          </a:xfrm>
          <a:prstGeom prst="rect">
            <a:avLst/>
          </a:prstGeom>
        </p:spPr>
      </p:pic>
    </p:spTree>
    <p:extLst>
      <p:ext uri="{BB962C8B-B14F-4D97-AF65-F5344CB8AC3E}">
        <p14:creationId xmlns:p14="http://schemas.microsoft.com/office/powerpoint/2010/main" val="15541868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144000" cy="6858001"/>
          </a:xfrm>
        </p:spPr>
      </p:pic>
    </p:spTree>
    <p:extLst>
      <p:ext uri="{BB962C8B-B14F-4D97-AF65-F5344CB8AC3E}">
        <p14:creationId xmlns:p14="http://schemas.microsoft.com/office/powerpoint/2010/main" val="1614262814"/>
      </p:ext>
    </p:extLst>
  </p:cSld>
  <p:clrMapOvr>
    <a:masterClrMapping/>
  </p:clrMapOvr>
  <p:timing>
    <p:tnLst>
      <p:par>
        <p:cTn id="1" dur="indefinite" restart="never" nodeType="tmRoot"/>
      </p:par>
    </p:tnLst>
  </p:timing>
</p:sld>
</file>

<file path=ppt/theme/theme1.xml><?xml version="1.0" encoding="utf-8"?>
<a:theme xmlns:a="http://schemas.openxmlformats.org/drawingml/2006/main" name="Fra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9935E573-C197-41A8-BCA1-5D5F62C560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126</TotalTime>
  <Words>2974</Words>
  <Application>Microsoft Office PowerPoint</Application>
  <PresentationFormat>On-screen Show (4:3)</PresentationFormat>
  <Paragraphs>328</Paragraphs>
  <Slides>53</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53</vt:i4>
      </vt:variant>
    </vt:vector>
  </HeadingPairs>
  <TitlesOfParts>
    <vt:vector size="65" baseType="lpstr">
      <vt:lpstr>AmasisMT</vt:lpstr>
      <vt:lpstr>Arial</vt:lpstr>
      <vt:lpstr>Arial</vt:lpstr>
      <vt:lpstr>Calibri</vt:lpstr>
      <vt:lpstr>Corbel</vt:lpstr>
      <vt:lpstr>Segoe UI</vt:lpstr>
      <vt:lpstr>Tahoma</vt:lpstr>
      <vt:lpstr>Times New Roman</vt:lpstr>
      <vt:lpstr>Verdana</vt:lpstr>
      <vt:lpstr>Wingdings</vt:lpstr>
      <vt:lpstr>Wingdings 2</vt:lpstr>
      <vt:lpstr>Frame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Privatisering,  fragmentatie en aantasting van de stedelijke  en landelijke ruimte in Vlaanderen</vt:lpstr>
      <vt:lpstr>Het Vlaams systeem van vergunningen is geëvolueerd  naar private eigendom.</vt:lpstr>
      <vt:lpstr>Maatschappelijke relevantie en urgentie van het INDIGO- onderzoek in Vlaanderen  en daarbuiten.</vt:lpstr>
      <vt:lpstr>PowerPoint Presentation</vt:lpstr>
      <vt:lpstr>“ </vt:lpstr>
      <vt:lpstr>Trage wegen?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Zelf een commons-initiatief starten?</vt:lpstr>
      <vt:lpstr>Als overheid een commons-initiatief steunen?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Annette Kuhk</dc:creator>
  <cp:lastModifiedBy>Annette Kuhk</cp:lastModifiedBy>
  <cp:revision>14</cp:revision>
  <dcterms:created xsi:type="dcterms:W3CDTF">2018-03-09T14:24:32Z</dcterms:created>
  <dcterms:modified xsi:type="dcterms:W3CDTF">2018-03-10T15:48:16Z</dcterms:modified>
</cp:coreProperties>
</file>