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5" r:id="rId1"/>
    <p:sldMasterId id="2147484118" r:id="rId2"/>
    <p:sldMasterId id="2147484130" r:id="rId3"/>
  </p:sldMasterIdLst>
  <p:sldIdLst>
    <p:sldId id="871" r:id="rId4"/>
    <p:sldId id="866" r:id="rId5"/>
    <p:sldId id="867" r:id="rId6"/>
    <p:sldId id="868" r:id="rId7"/>
    <p:sldId id="869" r:id="rId8"/>
    <p:sldId id="870" r:id="rId9"/>
    <p:sldId id="883" r:id="rId10"/>
    <p:sldId id="922" r:id="rId11"/>
    <p:sldId id="924" r:id="rId12"/>
    <p:sldId id="925" r:id="rId13"/>
    <p:sldId id="473" r:id="rId14"/>
    <p:sldId id="921" r:id="rId15"/>
    <p:sldId id="884" r:id="rId16"/>
    <p:sldId id="814" r:id="rId17"/>
    <p:sldId id="873" r:id="rId18"/>
    <p:sldId id="885" r:id="rId19"/>
    <p:sldId id="920" r:id="rId20"/>
    <p:sldId id="886" r:id="rId21"/>
    <p:sldId id="887" r:id="rId22"/>
    <p:sldId id="888" r:id="rId23"/>
    <p:sldId id="894" r:id="rId24"/>
    <p:sldId id="893" r:id="rId25"/>
    <p:sldId id="895" r:id="rId26"/>
    <p:sldId id="897" r:id="rId27"/>
    <p:sldId id="898" r:id="rId28"/>
    <p:sldId id="899" r:id="rId29"/>
    <p:sldId id="900" r:id="rId30"/>
    <p:sldId id="901" r:id="rId31"/>
    <p:sldId id="902" r:id="rId32"/>
    <p:sldId id="903" r:id="rId33"/>
    <p:sldId id="904" r:id="rId34"/>
    <p:sldId id="905" r:id="rId35"/>
    <p:sldId id="906" r:id="rId36"/>
    <p:sldId id="907" r:id="rId37"/>
    <p:sldId id="910" r:id="rId38"/>
    <p:sldId id="911" r:id="rId39"/>
    <p:sldId id="912" r:id="rId40"/>
    <p:sldId id="914" r:id="rId41"/>
    <p:sldId id="915" r:id="rId42"/>
    <p:sldId id="916" r:id="rId43"/>
    <p:sldId id="917" r:id="rId44"/>
    <p:sldId id="919" r:id="rId45"/>
    <p:sldId id="896" r:id="rId46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2098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A066A-835F-4034-9E4E-3DB4EF0969FB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8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3551A-C3B7-48BB-80FA-070EED1DF360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1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35C15-67CB-410F-8760-42F09196F3BE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19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D5FE-544B-42E2-9175-A844FA332D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14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4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0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7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8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3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47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C31CE-3F1F-4ACF-868C-0C40F8780170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1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2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36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9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12/03/2018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1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A066A-835F-4034-9E4E-3DB4EF0969FB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74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C31CE-3F1F-4ACF-868C-0C40F8780170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7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691A8-B44C-4F5F-8FC4-2DF7979649C3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7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3A8E8-EA58-44E3-A96E-7BD74D29F28B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91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5C448-C2BB-403D-84AE-6FC0EAEFBD66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43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F095-0B29-4298-83D6-E07CF469A352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691A8-B44C-4F5F-8FC4-2DF7979649C3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27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5AF82-7AC2-4988-B4B6-4907517F7498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76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B7545-3499-41A8-AFED-73F77149F5B1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9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F1547-C027-48FE-AE34-AD2666518186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87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3551A-C3B7-48BB-80FA-070EED1DF360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33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35C15-67CB-410F-8760-42F09196F3BE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80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D5FE-544B-42E2-9175-A844FA332D2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4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3A8E8-EA58-44E3-A96E-7BD74D29F28B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1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5C448-C2BB-403D-84AE-6FC0EAEFBD66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8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F095-0B29-4298-83D6-E07CF469A352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4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5AF82-7AC2-4988-B4B6-4907517F7498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8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B7545-3499-41A8-AFED-73F77149F5B1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F1547-C027-48FE-AE34-AD2666518186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6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755A-E7C1-4483-A0BA-C7E2ABABB1EA}" type="slidenum">
              <a:rPr lang="nl-NL" smtClean="0">
                <a:solidFill>
                  <a:srgbClr val="90C226"/>
                </a:solidFill>
                <a:latin typeface="Arial" pitchFamily="34" charset="0"/>
              </a:rPr>
              <a:pPr/>
              <a:t>‹nr.›</a:t>
            </a:fld>
            <a:endParaRPr lang="nl-NL">
              <a:solidFill>
                <a:srgbClr val="90C22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4644C4-05D9-4E52-BF7F-E2169322026A}" type="datetimeFigureOut">
              <a:rPr lang="nl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12/03/2018</a:t>
            </a:fld>
            <a:endParaRPr lang="nl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267E5B-3566-496D-8B4C-A4FC9689FFE7}" type="slidenum">
              <a:rPr lang="nl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40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755A-E7C1-4483-A0BA-C7E2ABABB1EA}" type="slidenum">
              <a:rPr lang="nl-NL" smtClean="0">
                <a:solidFill>
                  <a:srgbClr val="90C226"/>
                </a:solidFill>
                <a:latin typeface="Arial" pitchFamily="34" charset="0"/>
              </a:rPr>
              <a:pPr/>
              <a:t>‹nr.›</a:t>
            </a:fld>
            <a:endParaRPr lang="nl-NL">
              <a:solidFill>
                <a:srgbClr val="90C22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file:///\\upload.wikimedia.org\wikipedia\commons\e\ea\Chaussee_Tresaguet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en/f/f3/Macadam_road_1850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en/c/c6/Construction_tar_macadam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276872"/>
            <a:ext cx="8229600" cy="2476872"/>
          </a:xfrm>
        </p:spPr>
        <p:txBody>
          <a:bodyPr/>
          <a:lstStyle/>
          <a:p>
            <a:pPr marL="0" indent="0" algn="ctr">
              <a:buNone/>
            </a:pPr>
            <a:r>
              <a:rPr lang="nl-BE" b="1" cap="all" dirty="0"/>
              <a:t>INSTRUMENTEN VOOR DE INRICHTING VAN HET OPENBAAR DOMEIN</a:t>
            </a:r>
          </a:p>
          <a:p>
            <a:pPr marL="0" indent="0" algn="ctr">
              <a:buNone/>
            </a:pPr>
            <a:r>
              <a:rPr lang="nl-BE" sz="2000" dirty="0"/>
              <a:t>IPOD I, IPOD II, IPOD III en IPOD IV</a:t>
            </a:r>
          </a:p>
        </p:txBody>
      </p:sp>
      <p:sp>
        <p:nvSpPr>
          <p:cNvPr id="5" name="Rechthoek 4"/>
          <p:cNvSpPr/>
          <p:nvPr/>
        </p:nvSpPr>
        <p:spPr>
          <a:xfrm>
            <a:off x="4139952" y="5703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Marc Pinte, Dienst Stedenbouw en Ruimtelijke Planning , Stad Gent</a:t>
            </a:r>
          </a:p>
        </p:txBody>
      </p:sp>
    </p:spTree>
    <p:extLst>
      <p:ext uri="{BB962C8B-B14F-4D97-AF65-F5344CB8AC3E}">
        <p14:creationId xmlns:p14="http://schemas.microsoft.com/office/powerpoint/2010/main" val="28308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47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1349" y="-27384"/>
            <a:ext cx="11115349" cy="74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34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9" name="Picture 11" descr="dia26_synthesekaar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1413" y="573088"/>
            <a:ext cx="6732587" cy="6364287"/>
          </a:xfrm>
          <a:noFill/>
        </p:spPr>
      </p:pic>
      <p:sp>
        <p:nvSpPr>
          <p:cNvPr id="233477" name="Rectangle 7"/>
          <p:cNvSpPr>
            <a:spLocks noChangeArrowheads="1"/>
          </p:cNvSpPr>
          <p:nvPr/>
        </p:nvSpPr>
        <p:spPr bwMode="auto">
          <a:xfrm>
            <a:off x="1042988" y="2071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nl-BE" sz="200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nl-BE" sz="1200">
              <a:solidFill>
                <a:schemeClr val="bg1"/>
              </a:solidFill>
            </a:endParaRPr>
          </a:p>
        </p:txBody>
      </p:sp>
      <p:sp>
        <p:nvSpPr>
          <p:cNvPr id="233478" name="Rectangle 8"/>
          <p:cNvSpPr>
            <a:spLocks noChangeArrowheads="1"/>
          </p:cNvSpPr>
          <p:nvPr/>
        </p:nvSpPr>
        <p:spPr bwMode="auto">
          <a:xfrm>
            <a:off x="107504" y="0"/>
            <a:ext cx="849694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nl-BE" sz="20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nl-BE" sz="2800" dirty="0"/>
              <a:t>IPOD </a:t>
            </a:r>
            <a:r>
              <a:rPr lang="nl-BE" sz="2800" dirty="0">
                <a:sym typeface="Wingdings" pitchFamily="2" charset="2"/>
              </a:rPr>
              <a:t> Materiaalkeuze op basis van functie en ligging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nl-BE" sz="28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nl-BE" sz="12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nl-BE" sz="1200" dirty="0">
              <a:solidFill>
                <a:schemeClr val="bg1"/>
              </a:solidFill>
            </a:endParaRPr>
          </a:p>
        </p:txBody>
      </p:sp>
      <p:pic>
        <p:nvPicPr>
          <p:cNvPr id="5529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1" t="11863" r="7842" b="24161"/>
          <a:stretch/>
        </p:blipFill>
        <p:spPr bwMode="auto">
          <a:xfrm>
            <a:off x="0" y="4334669"/>
            <a:ext cx="4067944" cy="254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22" name="Groep 7"/>
          <p:cNvGrpSpPr>
            <a:grpSpLocks/>
          </p:cNvGrpSpPr>
          <p:nvPr/>
        </p:nvGrpSpPr>
        <p:grpSpPr bwMode="auto">
          <a:xfrm>
            <a:off x="1331913" y="0"/>
            <a:ext cx="7993062" cy="6859588"/>
            <a:chOff x="1160463" y="0"/>
            <a:chExt cx="6878637" cy="6859588"/>
          </a:xfrm>
        </p:grpSpPr>
        <p:pic>
          <p:nvPicPr>
            <p:cNvPr id="235523" name="Picture 2" descr="layout blauw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56" t="1428" r="15656" b="952"/>
            <a:stretch>
              <a:fillRect/>
            </a:stretch>
          </p:blipFill>
          <p:spPr bwMode="auto">
            <a:xfrm>
              <a:off x="1160463" y="0"/>
              <a:ext cx="6794500" cy="685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24" name="Picture 7" descr="dia35_matr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850" y="411163"/>
              <a:ext cx="2690813" cy="582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25" name="Picture 6" descr="dia35_re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6"/>
            <a:stretch>
              <a:fillRect/>
            </a:stretch>
          </p:blipFill>
          <p:spPr bwMode="auto">
            <a:xfrm>
              <a:off x="3803650" y="538163"/>
              <a:ext cx="4081463" cy="581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26" name="Text Box 3"/>
            <p:cNvSpPr txBox="1">
              <a:spLocks noChangeArrowheads="1"/>
            </p:cNvSpPr>
            <p:nvPr/>
          </p:nvSpPr>
          <p:spPr bwMode="auto">
            <a:xfrm>
              <a:off x="5356225" y="1588"/>
              <a:ext cx="26828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nl-NL" sz="1000">
                  <a:solidFill>
                    <a:prstClr val="white"/>
                  </a:solidFill>
                </a:rPr>
                <a:t>Senario’s voor de verschillende gebiedscategorieën</a:t>
              </a:r>
            </a:p>
          </p:txBody>
        </p:sp>
        <p:sp>
          <p:nvSpPr>
            <p:cNvPr id="235527" name="Rectangle 9"/>
            <p:cNvSpPr>
              <a:spLocks noChangeArrowheads="1"/>
            </p:cNvSpPr>
            <p:nvPr/>
          </p:nvSpPr>
          <p:spPr bwMode="auto">
            <a:xfrm>
              <a:off x="1495425" y="82550"/>
              <a:ext cx="6037263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342900" indent="-342900"/>
              <a:r>
                <a:rPr lang="nl-NL" sz="1400" b="1">
                  <a:solidFill>
                    <a:srgbClr val="2988A7"/>
                  </a:solidFill>
                </a:rPr>
                <a:t> Oude ontwikkelingsperiode</a:t>
              </a:r>
              <a:endParaRPr lang="nl-NL" sz="1400">
                <a:solidFill>
                  <a:prstClr val="black"/>
                </a:solidFill>
              </a:endParaRPr>
            </a:p>
            <a:p>
              <a:pPr marL="342900" indent="-342900"/>
              <a:r>
                <a:rPr lang="nl-NL" sz="1400">
                  <a:solidFill>
                    <a:prstClr val="black"/>
                  </a:solidFill>
                </a:rPr>
                <a:t>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44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layout blauw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56" t="1428" r="15656" b="952"/>
          <a:stretch>
            <a:fillRect/>
          </a:stretch>
        </p:blipFill>
        <p:spPr bwMode="auto">
          <a:xfrm>
            <a:off x="1160463" y="0"/>
            <a:ext cx="67945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5356225" y="1588"/>
            <a:ext cx="268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000">
                <a:solidFill>
                  <a:prstClr val="white"/>
                </a:solidFill>
              </a:rPr>
              <a:t>Senario’s voor de verschillende gebiedscategorieën</a:t>
            </a:r>
          </a:p>
        </p:txBody>
      </p:sp>
      <p:pic>
        <p:nvPicPr>
          <p:cNvPr id="249860" name="Picture 6" descr="dia43_uitgangspunt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514350"/>
            <a:ext cx="5729288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1" name="Text Box 7"/>
          <p:cNvSpPr txBox="1">
            <a:spLocks noChangeArrowheads="1"/>
          </p:cNvSpPr>
          <p:nvPr/>
        </p:nvSpPr>
        <p:spPr bwMode="auto">
          <a:xfrm>
            <a:off x="4835525" y="93663"/>
            <a:ext cx="661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000" b="1">
                <a:solidFill>
                  <a:prstClr val="white"/>
                </a:solidFill>
              </a:rPr>
              <a:t>Deel 3</a:t>
            </a:r>
          </a:p>
        </p:txBody>
      </p:sp>
      <p:sp>
        <p:nvSpPr>
          <p:cNvPr id="249862" name="Rectangle 8"/>
          <p:cNvSpPr>
            <a:spLocks noChangeArrowheads="1"/>
          </p:cNvSpPr>
          <p:nvPr/>
        </p:nvSpPr>
        <p:spPr bwMode="auto">
          <a:xfrm>
            <a:off x="1495425" y="82550"/>
            <a:ext cx="60372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nl-NL" sz="1400" b="1">
                <a:solidFill>
                  <a:srgbClr val="2988A7"/>
                </a:solidFill>
              </a:rPr>
              <a:t>Jonge ontwikkelingsperiode:</a:t>
            </a:r>
          </a:p>
          <a:p>
            <a:pPr marL="342900" indent="-342900"/>
            <a:r>
              <a:rPr lang="nl-NL" sz="1400" b="1">
                <a:solidFill>
                  <a:srgbClr val="2988A7"/>
                </a:solidFill>
              </a:rPr>
              <a:t>woongebied hoge dichtheid</a:t>
            </a:r>
          </a:p>
          <a:p>
            <a:pPr marL="342900" indent="-342900"/>
            <a:endParaRPr lang="nl-NL" sz="1400">
              <a:solidFill>
                <a:prstClr val="black"/>
              </a:solidFill>
            </a:endParaRPr>
          </a:p>
          <a:p>
            <a:pPr marL="342900" indent="-342900"/>
            <a:r>
              <a:rPr lang="nl-NL" sz="1400">
                <a:solidFill>
                  <a:prstClr val="black"/>
                </a:solidFill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1693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904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0528" y="0"/>
            <a:ext cx="9721080" cy="687534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8696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TSRTB43\Desktop\beelden woonerf\Installing a Zebra crossing in 1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7325"/>
            <a:ext cx="9144000" cy="70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2181200" cy="21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dirty="0"/>
              <a:t>Uitgangspunt: STOP principe</a:t>
            </a:r>
            <a:endParaRPr lang="nl-NL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BE" sz="2800" dirty="0"/>
              <a:t>Stappers</a:t>
            </a:r>
          </a:p>
          <a:p>
            <a:pPr eaLnBrk="1" hangingPunct="1"/>
            <a:r>
              <a:rPr lang="nl-BE" sz="2800" dirty="0"/>
              <a:t>Trappers</a:t>
            </a:r>
          </a:p>
          <a:p>
            <a:pPr eaLnBrk="1" hangingPunct="1"/>
            <a:r>
              <a:rPr lang="nl-BE" sz="2800" dirty="0"/>
              <a:t>Openbaar vervoer</a:t>
            </a:r>
          </a:p>
          <a:p>
            <a:pPr eaLnBrk="1" hangingPunct="1"/>
            <a:r>
              <a:rPr lang="nl-BE" sz="2800" dirty="0"/>
              <a:t>Privé vervoer</a:t>
            </a:r>
            <a:endParaRPr lang="nl-NL" sz="28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953"/>
          <a:stretch>
            <a:fillRect/>
          </a:stretch>
        </p:blipFill>
        <p:spPr>
          <a:xfrm>
            <a:off x="208756" y="5655742"/>
            <a:ext cx="8574087" cy="979488"/>
          </a:xfrm>
          <a:noFill/>
        </p:spPr>
      </p:pic>
      <p:sp>
        <p:nvSpPr>
          <p:cNvPr id="2" name="Rechthoek 1"/>
          <p:cNvSpPr/>
          <p:nvPr/>
        </p:nvSpPr>
        <p:spPr>
          <a:xfrm>
            <a:off x="208756" y="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Twee </a:t>
            </a:r>
            <a:r>
              <a:rPr lang="en-US" sz="1000" dirty="0" err="1">
                <a:solidFill>
                  <a:prstClr val="black"/>
                </a:solidFill>
              </a:rPr>
              <a:t>jaar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err="1">
                <a:solidFill>
                  <a:prstClr val="black"/>
                </a:solidFill>
              </a:rPr>
              <a:t>durende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err="1">
                <a:solidFill>
                  <a:prstClr val="black"/>
                </a:solidFill>
              </a:rPr>
              <a:t>proefproject</a:t>
            </a:r>
            <a:r>
              <a:rPr lang="en-US" sz="1000" dirty="0">
                <a:solidFill>
                  <a:prstClr val="black"/>
                </a:solidFill>
              </a:rPr>
              <a:t> “zebra crossing” in 1948</a:t>
            </a:r>
            <a:endParaRPr lang="nl-BE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6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986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12763"/>
            <a:ext cx="9144000" cy="6345237"/>
          </a:xfrm>
          <a:noFill/>
          <a:ln/>
        </p:spPr>
      </p:pic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12312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77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47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953" y="692696"/>
            <a:ext cx="10241136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40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77863"/>
            <a:ext cx="9144000" cy="61801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3337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2750"/>
            <a:ext cx="9144000" cy="6445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9090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387" y="-30780"/>
            <a:ext cx="10406774" cy="6919560"/>
          </a:xfrm>
          <a:prstGeom prst="rect">
            <a:avLst/>
          </a:prstGeom>
        </p:spPr>
      </p:pic>
      <p:pic>
        <p:nvPicPr>
          <p:cNvPr id="526339" name="Picture 3" descr="3252300695_2628823e2f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04" y="116632"/>
            <a:ext cx="2989109" cy="55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6341" name="Picture 5" descr="Fichier:Chaussee Tresaguet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52197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848963" y="4508500"/>
            <a:ext cx="1898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prstClr val="black"/>
                </a:solidFill>
              </a:rPr>
              <a:t>Thomas </a:t>
            </a:r>
            <a:r>
              <a:rPr lang="nl-NL" b="1" dirty="0" err="1">
                <a:solidFill>
                  <a:prstClr val="black"/>
                </a:solidFill>
              </a:rPr>
              <a:t>Telford</a:t>
            </a:r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5292080" y="3707740"/>
            <a:ext cx="2954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>
                <a:solidFill>
                  <a:prstClr val="black"/>
                </a:solidFill>
              </a:rPr>
              <a:t>Jérôme</a:t>
            </a:r>
            <a:r>
              <a:rPr lang="nl-NL" b="1" dirty="0">
                <a:solidFill>
                  <a:prstClr val="black"/>
                </a:solidFill>
              </a:rPr>
              <a:t> </a:t>
            </a:r>
            <a:r>
              <a:rPr lang="nl-NL" b="1" dirty="0" err="1">
                <a:solidFill>
                  <a:prstClr val="black"/>
                </a:solidFill>
              </a:rPr>
              <a:t>Trésaguet</a:t>
            </a:r>
            <a:r>
              <a:rPr lang="nl-NL" b="1" dirty="0">
                <a:solidFill>
                  <a:prstClr val="black"/>
                </a:solidFill>
              </a:rPr>
              <a:t> (1775) </a:t>
            </a:r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595" y="559815"/>
            <a:ext cx="637087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4313"/>
            <a:ext cx="9144000" cy="66436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24722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710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4988"/>
            <a:ext cx="9144000" cy="63230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793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70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584200"/>
            <a:ext cx="8964612" cy="6273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96965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91683" cy="1143000"/>
          </a:xfrm>
        </p:spPr>
        <p:txBody>
          <a:bodyPr/>
          <a:lstStyle/>
          <a:p>
            <a:r>
              <a:rPr lang="nl-BE" dirty="0"/>
              <a:t>IPOD III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6" r="6154" b="5159"/>
          <a:stretch/>
        </p:blipFill>
        <p:spPr bwMode="auto">
          <a:xfrm>
            <a:off x="1364508" y="1903464"/>
            <a:ext cx="3113584" cy="212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1" t="31437" r="36410" b="8050"/>
          <a:stretch/>
        </p:blipFill>
        <p:spPr bwMode="auto">
          <a:xfrm>
            <a:off x="1364508" y="4170929"/>
            <a:ext cx="3145196" cy="21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74" t="31026" r="36410" b="7436"/>
          <a:stretch/>
        </p:blipFill>
        <p:spPr bwMode="auto">
          <a:xfrm>
            <a:off x="4748883" y="1903464"/>
            <a:ext cx="3230287" cy="227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2" t="31846" r="36410" b="7641"/>
          <a:stretch/>
        </p:blipFill>
        <p:spPr bwMode="auto">
          <a:xfrm>
            <a:off x="4788024" y="4178315"/>
            <a:ext cx="3275856" cy="22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6" t="32257" r="37051" b="43925"/>
          <a:stretch/>
        </p:blipFill>
        <p:spPr bwMode="auto">
          <a:xfrm>
            <a:off x="5436096" y="332656"/>
            <a:ext cx="3616038" cy="100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78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84" t="12788" r="16887" b="6123"/>
          <a:stretch/>
        </p:blipFill>
        <p:spPr bwMode="auto">
          <a:xfrm>
            <a:off x="467544" y="835795"/>
            <a:ext cx="8352928" cy="58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IPOD III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987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5" t="13605" r="17041" b="5850"/>
          <a:stretch/>
        </p:blipFill>
        <p:spPr bwMode="auto">
          <a:xfrm>
            <a:off x="20216" y="518468"/>
            <a:ext cx="9123784" cy="63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38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9" t="12380" r="16505" b="5987"/>
          <a:stretch/>
        </p:blipFill>
        <p:spPr bwMode="auto">
          <a:xfrm>
            <a:off x="13646" y="487989"/>
            <a:ext cx="9130353" cy="6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41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2" t="13197" r="18112" b="5850"/>
          <a:stretch/>
        </p:blipFill>
        <p:spPr bwMode="auto">
          <a:xfrm>
            <a:off x="0" y="366947"/>
            <a:ext cx="9144000" cy="65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07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542" y="476672"/>
            <a:ext cx="8229600" cy="1143000"/>
          </a:xfrm>
        </p:spPr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84" t="13605" r="17193" b="5714"/>
          <a:stretch/>
        </p:blipFill>
        <p:spPr bwMode="auto">
          <a:xfrm>
            <a:off x="107504" y="553060"/>
            <a:ext cx="8856984" cy="62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9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1" t="14014" r="17806" b="7211"/>
          <a:stretch/>
        </p:blipFill>
        <p:spPr bwMode="auto">
          <a:xfrm>
            <a:off x="31124" y="276948"/>
            <a:ext cx="9221396" cy="639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0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pain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531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1800" dirty="0"/>
              <a:t>John </a:t>
            </a:r>
            <a:r>
              <a:rPr lang="nl-BE" sz="1800" dirty="0" err="1"/>
              <a:t>Loudon</a:t>
            </a:r>
            <a:r>
              <a:rPr lang="nl-BE" sz="1800" dirty="0"/>
              <a:t> </a:t>
            </a:r>
            <a:r>
              <a:rPr lang="nl-BE" sz="1800" dirty="0" err="1"/>
              <a:t>McAdam</a:t>
            </a:r>
            <a:br>
              <a:rPr lang="nl-BE" sz="1800" dirty="0"/>
            </a:br>
            <a:r>
              <a:rPr lang="en-US" sz="1800" dirty="0"/>
              <a:t>1816 and 1819 (</a:t>
            </a:r>
            <a:r>
              <a:rPr lang="en-US" sz="1800" i="1" dirty="0"/>
              <a:t>Remarks on the Present System of Road-Making</a:t>
            </a:r>
            <a:r>
              <a:rPr lang="en-US" sz="1800" dirty="0"/>
              <a:t> and </a:t>
            </a:r>
            <a:r>
              <a:rPr lang="en-US" sz="1800" i="1" dirty="0"/>
              <a:t>Practical Essay on the Scientific Repair and Preservation of Roads)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906215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2" t="14286" r="18342" b="5850"/>
          <a:stretch/>
        </p:blipFill>
        <p:spPr bwMode="auto">
          <a:xfrm>
            <a:off x="251520" y="591995"/>
            <a:ext cx="8640960" cy="608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690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4" t="14694" r="18265" b="6394"/>
          <a:stretch/>
        </p:blipFill>
        <p:spPr bwMode="auto">
          <a:xfrm>
            <a:off x="395536" y="454272"/>
            <a:ext cx="8640960" cy="60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591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 t="15238" r="26378" b="6122"/>
          <a:stretch/>
        </p:blipFill>
        <p:spPr bwMode="auto">
          <a:xfrm>
            <a:off x="395536" y="188640"/>
            <a:ext cx="7992888" cy="644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410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E:\DCIM\100D5200\DSC_00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8847"/>
            <a:ext cx="9154199" cy="61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3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E:\DCIM\100D5200\DSC_00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27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32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2" t="12381" r="16734" b="8027"/>
          <a:stretch/>
        </p:blipFill>
        <p:spPr bwMode="auto">
          <a:xfrm>
            <a:off x="323528" y="693656"/>
            <a:ext cx="8712968" cy="596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322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9" t="12925" r="16581" b="5851"/>
          <a:stretch/>
        </p:blipFill>
        <p:spPr bwMode="auto">
          <a:xfrm>
            <a:off x="179512" y="517605"/>
            <a:ext cx="8784976" cy="61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1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4" t="12653" r="16888" b="6804"/>
          <a:stretch/>
        </p:blipFill>
        <p:spPr bwMode="auto">
          <a:xfrm>
            <a:off x="251520" y="637836"/>
            <a:ext cx="8712968" cy="60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013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7" t="13061" r="16964" b="6395"/>
          <a:stretch/>
        </p:blipFill>
        <p:spPr bwMode="auto">
          <a:xfrm>
            <a:off x="179512" y="515559"/>
            <a:ext cx="8784976" cy="6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213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5" t="13197" r="16658" b="5986"/>
          <a:stretch/>
        </p:blipFill>
        <p:spPr bwMode="auto">
          <a:xfrm>
            <a:off x="179512" y="620689"/>
            <a:ext cx="8723566" cy="6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0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estand: Macadam weg 1850s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84" b="9908"/>
          <a:stretch/>
        </p:blipFill>
        <p:spPr bwMode="auto">
          <a:xfrm>
            <a:off x="-36512" y="-3438"/>
            <a:ext cx="10729192" cy="686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nl-NL" sz="2800"/>
              <a:t>Macadam Road, ca. 1850, Nicolaus, CA</a:t>
            </a:r>
            <a:r>
              <a:rPr lang="nl-NL"/>
              <a:t>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22" t="17493" r="14204" b="40161"/>
          <a:stretch/>
        </p:blipFill>
        <p:spPr>
          <a:xfrm>
            <a:off x="683568" y="3473323"/>
            <a:ext cx="4392488" cy="3096345"/>
          </a:xfrm>
        </p:spPr>
      </p:pic>
      <p:sp>
        <p:nvSpPr>
          <p:cNvPr id="2" name="Rechthoek 1"/>
          <p:cNvSpPr/>
          <p:nvPr/>
        </p:nvSpPr>
        <p:spPr>
          <a:xfrm>
            <a:off x="701824" y="3473323"/>
            <a:ext cx="43742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Ford, Model T, 1908. (The first Model T Ford) </a:t>
            </a:r>
            <a:r>
              <a:rPr lang="en-US" sz="1000" i="1" dirty="0">
                <a:solidFill>
                  <a:prstClr val="black"/>
                </a:solidFill>
              </a:rPr>
              <a:t>The classic Ford model T; made from 1908 to 1928. Note the high chassis, soft suspensions and light wheels; this car was designed for running on unpaved roads</a:t>
            </a:r>
            <a:endParaRPr lang="nl-BE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65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4" t="12789" r="16888" b="5987"/>
          <a:stretch/>
        </p:blipFill>
        <p:spPr bwMode="auto">
          <a:xfrm>
            <a:off x="251520" y="561108"/>
            <a:ext cx="8712968" cy="613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99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4" t="12653" r="16964" b="5986"/>
          <a:stretch/>
        </p:blipFill>
        <p:spPr bwMode="auto">
          <a:xfrm>
            <a:off x="251520" y="325574"/>
            <a:ext cx="8712968" cy="619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791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84" t="13333" r="16581" b="6259"/>
          <a:stretch/>
        </p:blipFill>
        <p:spPr bwMode="auto">
          <a:xfrm>
            <a:off x="251520" y="616487"/>
            <a:ext cx="8712968" cy="602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07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-26037"/>
            <a:ext cx="2759785" cy="367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87"/>
          <a:stretch/>
        </p:blipFill>
        <p:spPr bwMode="auto">
          <a:xfrm>
            <a:off x="4871229" y="-14389"/>
            <a:ext cx="2317369" cy="367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6" t="14661" r="16229" b="22097"/>
          <a:stretch/>
        </p:blipFill>
        <p:spPr bwMode="auto">
          <a:xfrm>
            <a:off x="2470667" y="1"/>
            <a:ext cx="2400562" cy="213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863" y="3641629"/>
            <a:ext cx="4920137" cy="36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7294" y="274638"/>
            <a:ext cx="2874987" cy="1143000"/>
          </a:xfrm>
        </p:spPr>
        <p:txBody>
          <a:bodyPr/>
          <a:lstStyle/>
          <a:p>
            <a:r>
              <a:rPr lang="nl-BE" dirty="0"/>
              <a:t>IPOD IV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" r="5989"/>
          <a:stretch/>
        </p:blipFill>
        <p:spPr bwMode="auto">
          <a:xfrm>
            <a:off x="-13102" y="-14389"/>
            <a:ext cx="2483768" cy="364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E:\DCIM\100D5200\DSC_007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06"/>
          <a:stretch/>
        </p:blipFill>
        <p:spPr bwMode="auto">
          <a:xfrm>
            <a:off x="-108521" y="3629512"/>
            <a:ext cx="4325815" cy="32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666" y="2130196"/>
            <a:ext cx="2400563" cy="152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18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ossier: Bouw tar macada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60"/>
          <a:stretch>
            <a:fillRect/>
          </a:stretch>
        </p:blipFill>
        <p:spPr bwMode="auto">
          <a:xfrm>
            <a:off x="-900113" y="0"/>
            <a:ext cx="1039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929510" y="544522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2400" dirty="0"/>
              <a:t>Nieuwe Macadam wegwerkzaamheden op </a:t>
            </a:r>
            <a:r>
              <a:rPr lang="nl-NL" sz="2400" dirty="0" err="1"/>
              <a:t>McRoberts</a:t>
            </a:r>
            <a:r>
              <a:rPr lang="nl-NL" sz="2400" dirty="0"/>
              <a:t>, KY: </a:t>
            </a:r>
            <a:r>
              <a:rPr lang="nl-NL" sz="2400" dirty="0" err="1"/>
              <a:t>tar</a:t>
            </a:r>
            <a:r>
              <a:rPr lang="nl-NL" sz="2400" dirty="0"/>
              <a:t> 28 augustus 1926.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3326"/>
            <a:ext cx="3096344" cy="480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35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4" descr="bar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68560" y="0"/>
            <a:ext cx="10332640" cy="687063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098" name="Rectangle 5"/>
          <p:cNvSpPr>
            <a:spLocks noGrp="1" noChangeArrowheads="1"/>
          </p:cNvSpPr>
          <p:nvPr>
            <p:ph type="title"/>
          </p:nvPr>
        </p:nvSpPr>
        <p:spPr>
          <a:xfrm>
            <a:off x="179512" y="5373216"/>
            <a:ext cx="6348413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nl-BE" sz="1800" dirty="0">
                <a:solidFill>
                  <a:schemeClr val="bg1"/>
                </a:solidFill>
              </a:rPr>
              <a:t>Barcelona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sint pietersple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8" y="2268759"/>
            <a:ext cx="2936080" cy="195232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E:\fotos basel\DSC_08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714" y="4300109"/>
            <a:ext cx="2969103" cy="19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rede asfaltvlak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8" y="198352"/>
            <a:ext cx="2936080" cy="195170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96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338270" cy="68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94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56034" name="Picture 2" descr="L:\F-FOTOTHEEK\G-GEBIEDSGERICHT\OD-OPENBAAR_DOMEIN\02 STRATENKLASSEMENT DIGITAAL\kantienberg 20090527 marc\graniet met cementvoe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36811"/>
            <a:ext cx="10369151" cy="68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5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46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352" y="-192358"/>
            <a:ext cx="4703168" cy="71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824"/>
            <a:ext cx="4572000" cy="690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7716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</TotalTime>
  <Words>166</Words>
  <Application>Microsoft Office PowerPoint</Application>
  <PresentationFormat>Diavoorstelling (4:3)</PresentationFormat>
  <Paragraphs>31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43</vt:i4>
      </vt:variant>
    </vt:vector>
  </HeadingPairs>
  <TitlesOfParts>
    <vt:vector size="49" baseType="lpstr">
      <vt:lpstr>Arial</vt:lpstr>
      <vt:lpstr>Calibri</vt:lpstr>
      <vt:lpstr>Wingdings</vt:lpstr>
      <vt:lpstr>Kantoorthema</vt:lpstr>
      <vt:lpstr>1_Kantoorthema</vt:lpstr>
      <vt:lpstr>2_Kantoorthema</vt:lpstr>
      <vt:lpstr>PowerPoint-presentatie</vt:lpstr>
      <vt:lpstr>PowerPoint-presentatie</vt:lpstr>
      <vt:lpstr>John Loudon McAdam 1816 and 1819 (Remarks on the Present System of Road-Making and Practical Essay on the Scientific Repair and Preservation of Roads)</vt:lpstr>
      <vt:lpstr>Macadam Road, ca. 1850, Nicolaus, CA </vt:lpstr>
      <vt:lpstr>Nieuwe Macadam wegwerkzaamheden op McRoberts, KY: tar 28 augustus 1926. </vt:lpstr>
      <vt:lpstr>Barcelona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Uitgangspunt: STOP principe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IPOD III</vt:lpstr>
      <vt:lpstr>IPOD III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IPOD IV</vt:lpstr>
    </vt:vector>
  </TitlesOfParts>
  <Company>Stad 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Integraal Plan Openbaar Domein en aanverwante studies</dc:title>
  <dc:creator>Digipolis</dc:creator>
  <cp:lastModifiedBy>Eva Nys</cp:lastModifiedBy>
  <cp:revision>78</cp:revision>
  <dcterms:created xsi:type="dcterms:W3CDTF">2010-08-23T08:39:04Z</dcterms:created>
  <dcterms:modified xsi:type="dcterms:W3CDTF">2018-03-12T19:00:30Z</dcterms:modified>
</cp:coreProperties>
</file>